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7" r:id="rId3"/>
    <p:sldId id="261" r:id="rId4"/>
    <p:sldId id="258" r:id="rId5"/>
    <p:sldId id="262" r:id="rId6"/>
    <p:sldId id="264" r:id="rId7"/>
    <p:sldId id="265" r:id="rId8"/>
    <p:sldId id="281" r:id="rId9"/>
    <p:sldId id="266" r:id="rId10"/>
    <p:sldId id="267" r:id="rId11"/>
    <p:sldId id="268" r:id="rId12"/>
    <p:sldId id="269" r:id="rId13"/>
    <p:sldId id="270" r:id="rId14"/>
    <p:sldId id="275" r:id="rId15"/>
    <p:sldId id="278" r:id="rId16"/>
    <p:sldId id="273" r:id="rId17"/>
    <p:sldId id="271" r:id="rId18"/>
    <p:sldId id="276" r:id="rId19"/>
    <p:sldId id="282" r:id="rId20"/>
    <p:sldId id="277" r:id="rId21"/>
    <p:sldId id="279" r:id="rId22"/>
    <p:sldId id="283" r:id="rId23"/>
    <p:sldId id="263" r:id="rId24"/>
    <p:sldId id="280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0070C0"/>
    <a:srgbClr val="000000"/>
    <a:srgbClr val="000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57" autoAdjust="0"/>
  </p:normalViewPr>
  <p:slideViewPr>
    <p:cSldViewPr snapToGrid="0">
      <p:cViewPr>
        <p:scale>
          <a:sx n="66" d="100"/>
          <a:sy n="66" d="100"/>
        </p:scale>
        <p:origin x="3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0E486-E555-4B67-899D-59E14D77F781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CA16B20F-3AEE-4669-A1B5-80245DA72391}">
      <dgm:prSet phldrT="[Texte]" custT="1"/>
      <dgm:spPr>
        <a:solidFill>
          <a:schemeClr val="accent5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sz="1400" b="1" dirty="0"/>
            <a:t>3 sources d’informations</a:t>
          </a:r>
        </a:p>
      </dgm:t>
    </dgm:pt>
    <dgm:pt modelId="{2F9F5262-62CE-41B7-80E5-E183B72358C8}" type="parTrans" cxnId="{366A0231-E15E-4F91-8760-2A057BCE8C31}">
      <dgm:prSet/>
      <dgm:spPr/>
      <dgm:t>
        <a:bodyPr/>
        <a:lstStyle/>
        <a:p>
          <a:endParaRPr lang="fr-FR" sz="1400" b="1"/>
        </a:p>
      </dgm:t>
    </dgm:pt>
    <dgm:pt modelId="{972C3C7C-6ACA-418E-A135-7338A7C5DA19}" type="sibTrans" cxnId="{366A0231-E15E-4F91-8760-2A057BCE8C31}">
      <dgm:prSet/>
      <dgm:spPr/>
      <dgm:t>
        <a:bodyPr/>
        <a:lstStyle/>
        <a:p>
          <a:endParaRPr lang="fr-FR" sz="1400" b="1"/>
        </a:p>
      </dgm:t>
    </dgm:pt>
    <dgm:pt modelId="{A7ED393E-1809-4A21-BB90-A288A6160DF3}">
      <dgm:prSet phldrT="[Texte]" custT="1"/>
      <dgm:spPr>
        <a:solidFill>
          <a:schemeClr val="accent5">
            <a:hueOff val="-2252848"/>
            <a:satOff val="-5806"/>
            <a:lumOff val="-3922"/>
            <a:alpha val="50000"/>
          </a:schemeClr>
        </a:solidFill>
      </dgm:spPr>
      <dgm:t>
        <a:bodyPr/>
        <a:lstStyle/>
        <a:p>
          <a:r>
            <a:rPr lang="fr-FR" sz="1400" b="1" dirty="0"/>
            <a:t>3376 lignes</a:t>
          </a:r>
        </a:p>
      </dgm:t>
    </dgm:pt>
    <dgm:pt modelId="{7D5BCA6D-B9C1-4E4F-9E01-46140DD7133A}" type="parTrans" cxnId="{1041A605-01B0-41C8-8866-F2C6047EC23B}">
      <dgm:prSet/>
      <dgm:spPr/>
      <dgm:t>
        <a:bodyPr/>
        <a:lstStyle/>
        <a:p>
          <a:endParaRPr lang="fr-FR" sz="1400" b="1"/>
        </a:p>
      </dgm:t>
    </dgm:pt>
    <dgm:pt modelId="{C7A38BD8-B42B-4FD4-B9BF-6A32E10BD518}" type="sibTrans" cxnId="{1041A605-01B0-41C8-8866-F2C6047EC23B}">
      <dgm:prSet/>
      <dgm:spPr/>
      <dgm:t>
        <a:bodyPr/>
        <a:lstStyle/>
        <a:p>
          <a:endParaRPr lang="fr-FR" sz="1400" b="1"/>
        </a:p>
      </dgm:t>
    </dgm:pt>
    <dgm:pt modelId="{F95A0BB1-5F56-4EAB-B951-9A441CECDD5D}">
      <dgm:prSet phldrT="[Texte]" custT="1"/>
      <dgm:spPr>
        <a:solidFill>
          <a:schemeClr val="accent5">
            <a:hueOff val="-4505695"/>
            <a:satOff val="-11613"/>
            <a:lumOff val="-7843"/>
            <a:alpha val="50000"/>
          </a:schemeClr>
        </a:solidFill>
      </dgm:spPr>
      <dgm:t>
        <a:bodyPr/>
        <a:lstStyle/>
        <a:p>
          <a:r>
            <a:rPr lang="fr-FR" sz="1400" b="1" dirty="0"/>
            <a:t>46 colonnes</a:t>
          </a:r>
        </a:p>
      </dgm:t>
    </dgm:pt>
    <dgm:pt modelId="{2C4CA766-6CC1-49F1-A31F-2DAE9EF3DECC}" type="parTrans" cxnId="{A342C27A-1E6E-4A66-B10C-6C584E3DB5D2}">
      <dgm:prSet/>
      <dgm:spPr/>
      <dgm:t>
        <a:bodyPr/>
        <a:lstStyle/>
        <a:p>
          <a:endParaRPr lang="fr-FR" sz="1400" b="1"/>
        </a:p>
      </dgm:t>
    </dgm:pt>
    <dgm:pt modelId="{B828B56F-B9D3-4FD8-A500-1A195D823977}" type="sibTrans" cxnId="{A342C27A-1E6E-4A66-B10C-6C584E3DB5D2}">
      <dgm:prSet/>
      <dgm:spPr/>
      <dgm:t>
        <a:bodyPr/>
        <a:lstStyle/>
        <a:p>
          <a:endParaRPr lang="fr-FR" sz="1400" b="1"/>
        </a:p>
      </dgm:t>
    </dgm:pt>
    <dgm:pt modelId="{30351962-BE19-4886-8F71-41859284320A}">
      <dgm:prSet phldrT="[Texte]" custT="1"/>
      <dgm:spPr>
        <a:solidFill>
          <a:schemeClr val="accent5">
            <a:hueOff val="-6758543"/>
            <a:satOff val="-17419"/>
            <a:lumOff val="-11765"/>
            <a:alpha val="50000"/>
          </a:schemeClr>
        </a:solidFill>
      </dgm:spPr>
      <dgm:t>
        <a:bodyPr/>
        <a:lstStyle/>
        <a:p>
          <a:r>
            <a:rPr lang="fr-FR" sz="1400" b="1" dirty="0"/>
            <a:t>19952 valeurs manquantes</a:t>
          </a:r>
        </a:p>
      </dgm:t>
    </dgm:pt>
    <dgm:pt modelId="{548346AC-732B-456E-AAC4-6D69D7F22F08}" type="sibTrans" cxnId="{B300EF35-BDE5-4505-9EAF-1E8B948E23E6}">
      <dgm:prSet/>
      <dgm:spPr/>
      <dgm:t>
        <a:bodyPr/>
        <a:lstStyle/>
        <a:p>
          <a:endParaRPr lang="fr-FR" sz="1400" b="1"/>
        </a:p>
      </dgm:t>
    </dgm:pt>
    <dgm:pt modelId="{190CAD13-90A4-4B0C-AC00-3EE0F94535DB}" type="parTrans" cxnId="{B300EF35-BDE5-4505-9EAF-1E8B948E23E6}">
      <dgm:prSet/>
      <dgm:spPr/>
      <dgm:t>
        <a:bodyPr/>
        <a:lstStyle/>
        <a:p>
          <a:endParaRPr lang="fr-FR" sz="1400" b="1"/>
        </a:p>
      </dgm:t>
    </dgm:pt>
    <dgm:pt modelId="{17B928E1-40B1-4B77-BA2C-4E7E2A475F46}" type="pres">
      <dgm:prSet presAssocID="{E5F0E486-E555-4B67-899D-59E14D77F781}" presName="matrix" presStyleCnt="0">
        <dgm:presLayoutVars>
          <dgm:chMax val="1"/>
          <dgm:dir/>
          <dgm:resizeHandles val="exact"/>
        </dgm:presLayoutVars>
      </dgm:prSet>
      <dgm:spPr/>
    </dgm:pt>
    <dgm:pt modelId="{9A0D8159-F385-4348-BDA9-0785F82A54A9}" type="pres">
      <dgm:prSet presAssocID="{E5F0E486-E555-4B67-899D-59E14D77F781}" presName="diamond" presStyleLbl="bgShp" presStyleIdx="0" presStyleCnt="1"/>
      <dgm:spPr>
        <a:solidFill>
          <a:schemeClr val="accent5">
            <a:tint val="40000"/>
            <a:hueOff val="0"/>
            <a:satOff val="0"/>
            <a:lumOff val="0"/>
            <a:alpha val="35000"/>
          </a:schemeClr>
        </a:solidFill>
      </dgm:spPr>
    </dgm:pt>
    <dgm:pt modelId="{BC40A556-EDD2-46E8-A21D-9FABE78F336E}" type="pres">
      <dgm:prSet presAssocID="{E5F0E486-E555-4B67-899D-59E14D77F78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A41A2F8-815E-465D-A622-B36455368CCD}" type="pres">
      <dgm:prSet presAssocID="{E5F0E486-E555-4B67-899D-59E14D77F78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57F1E43-3627-45FA-8281-171602BCFA74}" type="pres">
      <dgm:prSet presAssocID="{E5F0E486-E555-4B67-899D-59E14D77F781}" presName="quad3" presStyleLbl="node1" presStyleIdx="2" presStyleCnt="4" custLinFactNeighborX="3052" custLinFactNeighborY="-1709">
        <dgm:presLayoutVars>
          <dgm:chMax val="0"/>
          <dgm:chPref val="0"/>
          <dgm:bulletEnabled val="1"/>
        </dgm:presLayoutVars>
      </dgm:prSet>
      <dgm:spPr/>
    </dgm:pt>
    <dgm:pt modelId="{3C67D8CA-F737-4BE4-8F50-190CF84F7293}" type="pres">
      <dgm:prSet presAssocID="{E5F0E486-E555-4B67-899D-59E14D77F781}" presName="quad4" presStyleLbl="node1" presStyleIdx="3" presStyleCnt="4" custLinFactNeighborX="2506" custLinFactNeighborY="-1709">
        <dgm:presLayoutVars>
          <dgm:chMax val="0"/>
          <dgm:chPref val="0"/>
          <dgm:bulletEnabled val="1"/>
        </dgm:presLayoutVars>
      </dgm:prSet>
      <dgm:spPr/>
    </dgm:pt>
  </dgm:ptLst>
  <dgm:cxnLst>
    <dgm:cxn modelId="{1041A605-01B0-41C8-8866-F2C6047EC23B}" srcId="{E5F0E486-E555-4B67-899D-59E14D77F781}" destId="{A7ED393E-1809-4A21-BB90-A288A6160DF3}" srcOrd="1" destOrd="0" parTransId="{7D5BCA6D-B9C1-4E4F-9E01-46140DD7133A}" sibTransId="{C7A38BD8-B42B-4FD4-B9BF-6A32E10BD518}"/>
    <dgm:cxn modelId="{366A0231-E15E-4F91-8760-2A057BCE8C31}" srcId="{E5F0E486-E555-4B67-899D-59E14D77F781}" destId="{CA16B20F-3AEE-4669-A1B5-80245DA72391}" srcOrd="0" destOrd="0" parTransId="{2F9F5262-62CE-41B7-80E5-E183B72358C8}" sibTransId="{972C3C7C-6ACA-418E-A135-7338A7C5DA19}"/>
    <dgm:cxn modelId="{B300EF35-BDE5-4505-9EAF-1E8B948E23E6}" srcId="{E5F0E486-E555-4B67-899D-59E14D77F781}" destId="{30351962-BE19-4886-8F71-41859284320A}" srcOrd="3" destOrd="0" parTransId="{190CAD13-90A4-4B0C-AC00-3EE0F94535DB}" sibTransId="{548346AC-732B-456E-AAC4-6D69D7F22F08}"/>
    <dgm:cxn modelId="{4721D562-D8CE-4F83-9739-502C539C7248}" type="presOf" srcId="{CA16B20F-3AEE-4669-A1B5-80245DA72391}" destId="{BC40A556-EDD2-46E8-A21D-9FABE78F336E}" srcOrd="0" destOrd="0" presId="urn:microsoft.com/office/officeart/2005/8/layout/matrix3"/>
    <dgm:cxn modelId="{A8C9A158-B912-43F2-909B-BBB16632975B}" type="presOf" srcId="{E5F0E486-E555-4B67-899D-59E14D77F781}" destId="{17B928E1-40B1-4B77-BA2C-4E7E2A475F46}" srcOrd="0" destOrd="0" presId="urn:microsoft.com/office/officeart/2005/8/layout/matrix3"/>
    <dgm:cxn modelId="{A342C27A-1E6E-4A66-B10C-6C584E3DB5D2}" srcId="{E5F0E486-E555-4B67-899D-59E14D77F781}" destId="{F95A0BB1-5F56-4EAB-B951-9A441CECDD5D}" srcOrd="2" destOrd="0" parTransId="{2C4CA766-6CC1-49F1-A31F-2DAE9EF3DECC}" sibTransId="{B828B56F-B9D3-4FD8-A500-1A195D823977}"/>
    <dgm:cxn modelId="{A06B429A-ACC8-44E7-86A7-80403CBE8A8E}" type="presOf" srcId="{30351962-BE19-4886-8F71-41859284320A}" destId="{3C67D8CA-F737-4BE4-8F50-190CF84F7293}" srcOrd="0" destOrd="0" presId="urn:microsoft.com/office/officeart/2005/8/layout/matrix3"/>
    <dgm:cxn modelId="{8A32A2AC-1AD5-40A2-9BBD-85EB5E807B94}" type="presOf" srcId="{F95A0BB1-5F56-4EAB-B951-9A441CECDD5D}" destId="{857F1E43-3627-45FA-8281-171602BCFA74}" srcOrd="0" destOrd="0" presId="urn:microsoft.com/office/officeart/2005/8/layout/matrix3"/>
    <dgm:cxn modelId="{6D0515B5-35FF-4F46-9035-7850D5F8A797}" type="presOf" srcId="{A7ED393E-1809-4A21-BB90-A288A6160DF3}" destId="{0A41A2F8-815E-465D-A622-B36455368CCD}" srcOrd="0" destOrd="0" presId="urn:microsoft.com/office/officeart/2005/8/layout/matrix3"/>
    <dgm:cxn modelId="{8FA7DF63-6178-4B11-9DFF-22839BF840DA}" type="presParOf" srcId="{17B928E1-40B1-4B77-BA2C-4E7E2A475F46}" destId="{9A0D8159-F385-4348-BDA9-0785F82A54A9}" srcOrd="0" destOrd="0" presId="urn:microsoft.com/office/officeart/2005/8/layout/matrix3"/>
    <dgm:cxn modelId="{DBA2A9CA-2335-4745-B81E-3A32C1287B86}" type="presParOf" srcId="{17B928E1-40B1-4B77-BA2C-4E7E2A475F46}" destId="{BC40A556-EDD2-46E8-A21D-9FABE78F336E}" srcOrd="1" destOrd="0" presId="urn:microsoft.com/office/officeart/2005/8/layout/matrix3"/>
    <dgm:cxn modelId="{0DDD6DC8-946F-49D2-B408-9E4C7BC259C4}" type="presParOf" srcId="{17B928E1-40B1-4B77-BA2C-4E7E2A475F46}" destId="{0A41A2F8-815E-465D-A622-B36455368CCD}" srcOrd="2" destOrd="0" presId="urn:microsoft.com/office/officeart/2005/8/layout/matrix3"/>
    <dgm:cxn modelId="{D281CD92-DF35-4B7E-89C2-70DB6FBA0509}" type="presParOf" srcId="{17B928E1-40B1-4B77-BA2C-4E7E2A475F46}" destId="{857F1E43-3627-45FA-8281-171602BCFA74}" srcOrd="3" destOrd="0" presId="urn:microsoft.com/office/officeart/2005/8/layout/matrix3"/>
    <dgm:cxn modelId="{FB1813CF-C9D1-46ED-8A4D-F188E8C74E99}" type="presParOf" srcId="{17B928E1-40B1-4B77-BA2C-4E7E2A475F46}" destId="{3C67D8CA-F737-4BE4-8F50-190CF84F729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F0E486-E555-4B67-899D-59E14D77F781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CA16B20F-3AEE-4669-A1B5-80245DA72391}">
      <dgm:prSet phldrT="[Texte]" custT="1"/>
      <dgm:spPr>
        <a:solidFill>
          <a:schemeClr val="accent5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fr-FR" sz="1400" b="1" dirty="0"/>
            <a:t>1544 lignes</a:t>
          </a:r>
        </a:p>
      </dgm:t>
    </dgm:pt>
    <dgm:pt modelId="{2F9F5262-62CE-41B7-80E5-E183B72358C8}" type="parTrans" cxnId="{366A0231-E15E-4F91-8760-2A057BCE8C31}">
      <dgm:prSet/>
      <dgm:spPr/>
      <dgm:t>
        <a:bodyPr/>
        <a:lstStyle/>
        <a:p>
          <a:endParaRPr lang="fr-FR" sz="1400" b="1"/>
        </a:p>
      </dgm:t>
    </dgm:pt>
    <dgm:pt modelId="{972C3C7C-6ACA-418E-A135-7338A7C5DA19}" type="sibTrans" cxnId="{366A0231-E15E-4F91-8760-2A057BCE8C31}">
      <dgm:prSet/>
      <dgm:spPr/>
      <dgm:t>
        <a:bodyPr/>
        <a:lstStyle/>
        <a:p>
          <a:endParaRPr lang="fr-FR" sz="1400" b="1"/>
        </a:p>
      </dgm:t>
    </dgm:pt>
    <dgm:pt modelId="{A7ED393E-1809-4A21-BB90-A288A6160DF3}">
      <dgm:prSet phldrT="[Texte]" custT="1"/>
      <dgm:spPr>
        <a:solidFill>
          <a:schemeClr val="accent5">
            <a:hueOff val="-2252848"/>
            <a:satOff val="-5806"/>
            <a:lumOff val="-3922"/>
            <a:alpha val="75000"/>
          </a:schemeClr>
        </a:solidFill>
      </dgm:spPr>
      <dgm:t>
        <a:bodyPr/>
        <a:lstStyle/>
        <a:p>
          <a:r>
            <a:rPr lang="fr-FR" sz="1400" b="1" dirty="0"/>
            <a:t>31 colonnes</a:t>
          </a:r>
        </a:p>
      </dgm:t>
    </dgm:pt>
    <dgm:pt modelId="{7D5BCA6D-B9C1-4E4F-9E01-46140DD7133A}" type="parTrans" cxnId="{1041A605-01B0-41C8-8866-F2C6047EC23B}">
      <dgm:prSet/>
      <dgm:spPr/>
      <dgm:t>
        <a:bodyPr/>
        <a:lstStyle/>
        <a:p>
          <a:endParaRPr lang="fr-FR" sz="1400" b="1"/>
        </a:p>
      </dgm:t>
    </dgm:pt>
    <dgm:pt modelId="{C7A38BD8-B42B-4FD4-B9BF-6A32E10BD518}" type="sibTrans" cxnId="{1041A605-01B0-41C8-8866-F2C6047EC23B}">
      <dgm:prSet/>
      <dgm:spPr/>
      <dgm:t>
        <a:bodyPr/>
        <a:lstStyle/>
        <a:p>
          <a:endParaRPr lang="fr-FR" sz="1400" b="1"/>
        </a:p>
      </dgm:t>
    </dgm:pt>
    <dgm:pt modelId="{F95A0BB1-5F56-4EAB-B951-9A441CECDD5D}">
      <dgm:prSet phldrT="[Texte]" custT="1"/>
      <dgm:spPr>
        <a:solidFill>
          <a:schemeClr val="accent5">
            <a:hueOff val="-4505695"/>
            <a:satOff val="-11613"/>
            <a:lumOff val="-7843"/>
            <a:alpha val="75000"/>
          </a:schemeClr>
        </a:solidFill>
      </dgm:spPr>
      <dgm:t>
        <a:bodyPr/>
        <a:lstStyle/>
        <a:p>
          <a:r>
            <a:rPr lang="fr-FR" sz="1400" b="1" dirty="0"/>
            <a:t>562 valeurs manquantes</a:t>
          </a:r>
        </a:p>
      </dgm:t>
    </dgm:pt>
    <dgm:pt modelId="{2C4CA766-6CC1-49F1-A31F-2DAE9EF3DECC}" type="parTrans" cxnId="{A342C27A-1E6E-4A66-B10C-6C584E3DB5D2}">
      <dgm:prSet/>
      <dgm:spPr/>
      <dgm:t>
        <a:bodyPr/>
        <a:lstStyle/>
        <a:p>
          <a:endParaRPr lang="fr-FR" sz="1400" b="1"/>
        </a:p>
      </dgm:t>
    </dgm:pt>
    <dgm:pt modelId="{B828B56F-B9D3-4FD8-A500-1A195D823977}" type="sibTrans" cxnId="{A342C27A-1E6E-4A66-B10C-6C584E3DB5D2}">
      <dgm:prSet/>
      <dgm:spPr/>
      <dgm:t>
        <a:bodyPr/>
        <a:lstStyle/>
        <a:p>
          <a:endParaRPr lang="fr-FR" sz="1400" b="1"/>
        </a:p>
      </dgm:t>
    </dgm:pt>
    <dgm:pt modelId="{30351962-BE19-4886-8F71-41859284320A}">
      <dgm:prSet phldrT="[Texte]" custT="1"/>
      <dgm:spPr>
        <a:solidFill>
          <a:schemeClr val="accent5">
            <a:hueOff val="-6758543"/>
            <a:satOff val="-17419"/>
            <a:lumOff val="-11765"/>
            <a:alpha val="90000"/>
          </a:schemeClr>
        </a:solidFill>
      </dgm:spPr>
      <dgm:t>
        <a:bodyPr/>
        <a:lstStyle/>
        <a:p>
          <a:r>
            <a:rPr lang="fr-FR" sz="1400" b="1" dirty="0"/>
            <a:t>3 types d’informations</a:t>
          </a:r>
        </a:p>
      </dgm:t>
    </dgm:pt>
    <dgm:pt modelId="{548346AC-732B-456E-AAC4-6D69D7F22F08}" type="sibTrans" cxnId="{B300EF35-BDE5-4505-9EAF-1E8B948E23E6}">
      <dgm:prSet/>
      <dgm:spPr/>
      <dgm:t>
        <a:bodyPr/>
        <a:lstStyle/>
        <a:p>
          <a:endParaRPr lang="fr-FR" sz="1400" b="1"/>
        </a:p>
      </dgm:t>
    </dgm:pt>
    <dgm:pt modelId="{190CAD13-90A4-4B0C-AC00-3EE0F94535DB}" type="parTrans" cxnId="{B300EF35-BDE5-4505-9EAF-1E8B948E23E6}">
      <dgm:prSet/>
      <dgm:spPr/>
      <dgm:t>
        <a:bodyPr/>
        <a:lstStyle/>
        <a:p>
          <a:endParaRPr lang="fr-FR" sz="1400" b="1"/>
        </a:p>
      </dgm:t>
    </dgm:pt>
    <dgm:pt modelId="{17B928E1-40B1-4B77-BA2C-4E7E2A475F46}" type="pres">
      <dgm:prSet presAssocID="{E5F0E486-E555-4B67-899D-59E14D77F781}" presName="matrix" presStyleCnt="0">
        <dgm:presLayoutVars>
          <dgm:chMax val="1"/>
          <dgm:dir/>
          <dgm:resizeHandles val="exact"/>
        </dgm:presLayoutVars>
      </dgm:prSet>
      <dgm:spPr/>
    </dgm:pt>
    <dgm:pt modelId="{9A0D8159-F385-4348-BDA9-0785F82A54A9}" type="pres">
      <dgm:prSet presAssocID="{E5F0E486-E555-4B67-899D-59E14D77F781}" presName="diamond" presStyleLbl="bgShp" presStyleIdx="0" presStyleCnt="1"/>
      <dgm:spPr>
        <a:solidFill>
          <a:schemeClr val="accent5">
            <a:tint val="40000"/>
            <a:hueOff val="0"/>
            <a:satOff val="0"/>
            <a:lumOff val="0"/>
            <a:alpha val="35000"/>
          </a:schemeClr>
        </a:solidFill>
      </dgm:spPr>
    </dgm:pt>
    <dgm:pt modelId="{BC40A556-EDD2-46E8-A21D-9FABE78F336E}" type="pres">
      <dgm:prSet presAssocID="{E5F0E486-E555-4B67-899D-59E14D77F781}" presName="quad1" presStyleLbl="node1" presStyleIdx="0" presStyleCnt="4" custLinFactNeighborX="-3547" custLinFactNeighborY="-1457">
        <dgm:presLayoutVars>
          <dgm:chMax val="0"/>
          <dgm:chPref val="0"/>
          <dgm:bulletEnabled val="1"/>
        </dgm:presLayoutVars>
      </dgm:prSet>
      <dgm:spPr/>
    </dgm:pt>
    <dgm:pt modelId="{0A41A2F8-815E-465D-A622-B36455368CCD}" type="pres">
      <dgm:prSet presAssocID="{E5F0E486-E555-4B67-899D-59E14D77F78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57F1E43-3627-45FA-8281-171602BCFA74}" type="pres">
      <dgm:prSet presAssocID="{E5F0E486-E555-4B67-899D-59E14D77F781}" presName="quad3" presStyleLbl="node1" presStyleIdx="2" presStyleCnt="4" custLinFactNeighborX="-2740" custLinFactNeighborY="-1709">
        <dgm:presLayoutVars>
          <dgm:chMax val="0"/>
          <dgm:chPref val="0"/>
          <dgm:bulletEnabled val="1"/>
        </dgm:presLayoutVars>
      </dgm:prSet>
      <dgm:spPr/>
    </dgm:pt>
    <dgm:pt modelId="{3C67D8CA-F737-4BE4-8F50-190CF84F7293}" type="pres">
      <dgm:prSet presAssocID="{E5F0E486-E555-4B67-899D-59E14D77F781}" presName="quad4" presStyleLbl="node1" presStyleIdx="3" presStyleCnt="4" custLinFactNeighborX="1478" custLinFactNeighborY="-1709">
        <dgm:presLayoutVars>
          <dgm:chMax val="0"/>
          <dgm:chPref val="0"/>
          <dgm:bulletEnabled val="1"/>
        </dgm:presLayoutVars>
      </dgm:prSet>
      <dgm:spPr/>
    </dgm:pt>
  </dgm:ptLst>
  <dgm:cxnLst>
    <dgm:cxn modelId="{1041A605-01B0-41C8-8866-F2C6047EC23B}" srcId="{E5F0E486-E555-4B67-899D-59E14D77F781}" destId="{A7ED393E-1809-4A21-BB90-A288A6160DF3}" srcOrd="1" destOrd="0" parTransId="{7D5BCA6D-B9C1-4E4F-9E01-46140DD7133A}" sibTransId="{C7A38BD8-B42B-4FD4-B9BF-6A32E10BD518}"/>
    <dgm:cxn modelId="{366A0231-E15E-4F91-8760-2A057BCE8C31}" srcId="{E5F0E486-E555-4B67-899D-59E14D77F781}" destId="{CA16B20F-3AEE-4669-A1B5-80245DA72391}" srcOrd="0" destOrd="0" parTransId="{2F9F5262-62CE-41B7-80E5-E183B72358C8}" sibTransId="{972C3C7C-6ACA-418E-A135-7338A7C5DA19}"/>
    <dgm:cxn modelId="{B300EF35-BDE5-4505-9EAF-1E8B948E23E6}" srcId="{E5F0E486-E555-4B67-899D-59E14D77F781}" destId="{30351962-BE19-4886-8F71-41859284320A}" srcOrd="3" destOrd="0" parTransId="{190CAD13-90A4-4B0C-AC00-3EE0F94535DB}" sibTransId="{548346AC-732B-456E-AAC4-6D69D7F22F08}"/>
    <dgm:cxn modelId="{4721D562-D8CE-4F83-9739-502C539C7248}" type="presOf" srcId="{CA16B20F-3AEE-4669-A1B5-80245DA72391}" destId="{BC40A556-EDD2-46E8-A21D-9FABE78F336E}" srcOrd="0" destOrd="0" presId="urn:microsoft.com/office/officeart/2005/8/layout/matrix3"/>
    <dgm:cxn modelId="{A8C9A158-B912-43F2-909B-BBB16632975B}" type="presOf" srcId="{E5F0E486-E555-4B67-899D-59E14D77F781}" destId="{17B928E1-40B1-4B77-BA2C-4E7E2A475F46}" srcOrd="0" destOrd="0" presId="urn:microsoft.com/office/officeart/2005/8/layout/matrix3"/>
    <dgm:cxn modelId="{A342C27A-1E6E-4A66-B10C-6C584E3DB5D2}" srcId="{E5F0E486-E555-4B67-899D-59E14D77F781}" destId="{F95A0BB1-5F56-4EAB-B951-9A441CECDD5D}" srcOrd="2" destOrd="0" parTransId="{2C4CA766-6CC1-49F1-A31F-2DAE9EF3DECC}" sibTransId="{B828B56F-B9D3-4FD8-A500-1A195D823977}"/>
    <dgm:cxn modelId="{A06B429A-ACC8-44E7-86A7-80403CBE8A8E}" type="presOf" srcId="{30351962-BE19-4886-8F71-41859284320A}" destId="{3C67D8CA-F737-4BE4-8F50-190CF84F7293}" srcOrd="0" destOrd="0" presId="urn:microsoft.com/office/officeart/2005/8/layout/matrix3"/>
    <dgm:cxn modelId="{8A32A2AC-1AD5-40A2-9BBD-85EB5E807B94}" type="presOf" srcId="{F95A0BB1-5F56-4EAB-B951-9A441CECDD5D}" destId="{857F1E43-3627-45FA-8281-171602BCFA74}" srcOrd="0" destOrd="0" presId="urn:microsoft.com/office/officeart/2005/8/layout/matrix3"/>
    <dgm:cxn modelId="{6D0515B5-35FF-4F46-9035-7850D5F8A797}" type="presOf" srcId="{A7ED393E-1809-4A21-BB90-A288A6160DF3}" destId="{0A41A2F8-815E-465D-A622-B36455368CCD}" srcOrd="0" destOrd="0" presId="urn:microsoft.com/office/officeart/2005/8/layout/matrix3"/>
    <dgm:cxn modelId="{8FA7DF63-6178-4B11-9DFF-22839BF840DA}" type="presParOf" srcId="{17B928E1-40B1-4B77-BA2C-4E7E2A475F46}" destId="{9A0D8159-F385-4348-BDA9-0785F82A54A9}" srcOrd="0" destOrd="0" presId="urn:microsoft.com/office/officeart/2005/8/layout/matrix3"/>
    <dgm:cxn modelId="{DBA2A9CA-2335-4745-B81E-3A32C1287B86}" type="presParOf" srcId="{17B928E1-40B1-4B77-BA2C-4E7E2A475F46}" destId="{BC40A556-EDD2-46E8-A21D-9FABE78F336E}" srcOrd="1" destOrd="0" presId="urn:microsoft.com/office/officeart/2005/8/layout/matrix3"/>
    <dgm:cxn modelId="{0DDD6DC8-946F-49D2-B408-9E4C7BC259C4}" type="presParOf" srcId="{17B928E1-40B1-4B77-BA2C-4E7E2A475F46}" destId="{0A41A2F8-815E-465D-A622-B36455368CCD}" srcOrd="2" destOrd="0" presId="urn:microsoft.com/office/officeart/2005/8/layout/matrix3"/>
    <dgm:cxn modelId="{D281CD92-DF35-4B7E-89C2-70DB6FBA0509}" type="presParOf" srcId="{17B928E1-40B1-4B77-BA2C-4E7E2A475F46}" destId="{857F1E43-3627-45FA-8281-171602BCFA74}" srcOrd="3" destOrd="0" presId="urn:microsoft.com/office/officeart/2005/8/layout/matrix3"/>
    <dgm:cxn modelId="{FB1813CF-C9D1-46ED-8A4D-F188E8C74E99}" type="presParOf" srcId="{17B928E1-40B1-4B77-BA2C-4E7E2A475F46}" destId="{3C67D8CA-F737-4BE4-8F50-190CF84F7293}" srcOrd="4" destOrd="0" presId="urn:microsoft.com/office/officeart/2005/8/layout/matrix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D8159-F385-4348-BDA9-0785F82A54A9}">
      <dsp:nvSpPr>
        <dsp:cNvPr id="0" name=""/>
        <dsp:cNvSpPr/>
      </dsp:nvSpPr>
      <dsp:spPr>
        <a:xfrm>
          <a:off x="791286" y="0"/>
          <a:ext cx="3435538" cy="3435538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0A556-EDD2-46E8-A21D-9FABE78F336E}">
      <dsp:nvSpPr>
        <dsp:cNvPr id="0" name=""/>
        <dsp:cNvSpPr/>
      </dsp:nvSpPr>
      <dsp:spPr>
        <a:xfrm>
          <a:off x="1117663" y="326376"/>
          <a:ext cx="1339859" cy="13398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3 sources d’informations</a:t>
          </a:r>
        </a:p>
      </dsp:txBody>
      <dsp:txXfrm>
        <a:off x="1183070" y="391783"/>
        <a:ext cx="1209045" cy="1209045"/>
      </dsp:txXfrm>
    </dsp:sp>
    <dsp:sp modelId="{0A41A2F8-815E-465D-A622-B36455368CCD}">
      <dsp:nvSpPr>
        <dsp:cNvPr id="0" name=""/>
        <dsp:cNvSpPr/>
      </dsp:nvSpPr>
      <dsp:spPr>
        <a:xfrm>
          <a:off x="2560589" y="326376"/>
          <a:ext cx="1339859" cy="133985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3376 lignes</a:t>
          </a:r>
        </a:p>
      </dsp:txBody>
      <dsp:txXfrm>
        <a:off x="2625996" y="391783"/>
        <a:ext cx="1209045" cy="1209045"/>
      </dsp:txXfrm>
    </dsp:sp>
    <dsp:sp modelId="{857F1E43-3627-45FA-8281-171602BCFA74}">
      <dsp:nvSpPr>
        <dsp:cNvPr id="0" name=""/>
        <dsp:cNvSpPr/>
      </dsp:nvSpPr>
      <dsp:spPr>
        <a:xfrm>
          <a:off x="1158555" y="1746403"/>
          <a:ext cx="1339859" cy="133985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46 colonnes</a:t>
          </a:r>
        </a:p>
      </dsp:txBody>
      <dsp:txXfrm>
        <a:off x="1223962" y="1811810"/>
        <a:ext cx="1209045" cy="1209045"/>
      </dsp:txXfrm>
    </dsp:sp>
    <dsp:sp modelId="{3C67D8CA-F737-4BE4-8F50-190CF84F7293}">
      <dsp:nvSpPr>
        <dsp:cNvPr id="0" name=""/>
        <dsp:cNvSpPr/>
      </dsp:nvSpPr>
      <dsp:spPr>
        <a:xfrm>
          <a:off x="2594165" y="1746403"/>
          <a:ext cx="1339859" cy="13398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19952 valeurs manquantes</a:t>
          </a:r>
        </a:p>
      </dsp:txBody>
      <dsp:txXfrm>
        <a:off x="2659572" y="1811810"/>
        <a:ext cx="1209045" cy="12090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D8159-F385-4348-BDA9-0785F82A54A9}">
      <dsp:nvSpPr>
        <dsp:cNvPr id="0" name=""/>
        <dsp:cNvSpPr/>
      </dsp:nvSpPr>
      <dsp:spPr>
        <a:xfrm>
          <a:off x="791286" y="0"/>
          <a:ext cx="3435538" cy="3435538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0A556-EDD2-46E8-A21D-9FABE78F336E}">
      <dsp:nvSpPr>
        <dsp:cNvPr id="0" name=""/>
        <dsp:cNvSpPr/>
      </dsp:nvSpPr>
      <dsp:spPr>
        <a:xfrm>
          <a:off x="1070138" y="306854"/>
          <a:ext cx="1339859" cy="13398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1544 lignes</a:t>
          </a:r>
        </a:p>
      </dsp:txBody>
      <dsp:txXfrm>
        <a:off x="1135545" y="372261"/>
        <a:ext cx="1209045" cy="1209045"/>
      </dsp:txXfrm>
    </dsp:sp>
    <dsp:sp modelId="{0A41A2F8-815E-465D-A622-B36455368CCD}">
      <dsp:nvSpPr>
        <dsp:cNvPr id="0" name=""/>
        <dsp:cNvSpPr/>
      </dsp:nvSpPr>
      <dsp:spPr>
        <a:xfrm>
          <a:off x="2560589" y="326376"/>
          <a:ext cx="1339859" cy="133985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31 colonnes</a:t>
          </a:r>
        </a:p>
      </dsp:txBody>
      <dsp:txXfrm>
        <a:off x="2625996" y="391783"/>
        <a:ext cx="1209045" cy="1209045"/>
      </dsp:txXfrm>
    </dsp:sp>
    <dsp:sp modelId="{857F1E43-3627-45FA-8281-171602BCFA74}">
      <dsp:nvSpPr>
        <dsp:cNvPr id="0" name=""/>
        <dsp:cNvSpPr/>
      </dsp:nvSpPr>
      <dsp:spPr>
        <a:xfrm>
          <a:off x="1080950" y="1746403"/>
          <a:ext cx="1339859" cy="133985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562 valeurs manquantes</a:t>
          </a:r>
        </a:p>
      </dsp:txBody>
      <dsp:txXfrm>
        <a:off x="1146357" y="1811810"/>
        <a:ext cx="1209045" cy="1209045"/>
      </dsp:txXfrm>
    </dsp:sp>
    <dsp:sp modelId="{3C67D8CA-F737-4BE4-8F50-190CF84F7293}">
      <dsp:nvSpPr>
        <dsp:cNvPr id="0" name=""/>
        <dsp:cNvSpPr/>
      </dsp:nvSpPr>
      <dsp:spPr>
        <a:xfrm>
          <a:off x="2580392" y="1746403"/>
          <a:ext cx="1339859" cy="13398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3 types d’informations</a:t>
          </a:r>
        </a:p>
      </dsp:txBody>
      <dsp:txXfrm>
        <a:off x="2645799" y="1811810"/>
        <a:ext cx="1209045" cy="1209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2FA11-1381-4289-8536-02D8BDDEEC48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C4464-9E63-4B07-97BB-A369DA581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18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Roboto" panose="02000000000000000000" pitchFamily="2" charset="0"/>
              </a:rPr>
              <a:t>Les bâtiments représentent 33% des émissions de base de Seattle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C4464-9E63-4B07-97BB-A369DA581FE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98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9B2ED8-4860-46B9-B1CC-2B679B0B0B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0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F392-72BA-41E5-B270-A6386408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7D6BD-F0CA-43C4-901E-EF9452298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4846A-4D1C-45C9-A507-1EB532CC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F5E43-5CCB-45E5-9FBE-132E66B7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B5D55-B651-4F1F-84CD-5436FA22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7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BCD2D-AB1A-46D8-ABD7-A1672F874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ABA7E-ED21-48DA-B618-BEFE391E9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3513-DB4E-4686-AFED-6FA2196C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9751B-B848-48DB-886F-34218408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A1F72-40BE-4495-A64E-4DD1FB40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40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3395-65E9-4FF8-BC27-F7E9B43E0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42CA0-2283-401C-858D-45B33852A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5187-BE20-4C4C-BA35-69D8FB3C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4BE53-5077-47E1-8B32-69F305FB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0286C-87D6-4672-B5B9-5098E140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98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05CB-0723-414B-B5F1-856CDC29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B03A-CF2D-4C7F-BE26-3D244F886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2F0E0-2855-42C9-8947-08BA27DA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70418-DA7B-48D0-8C28-D6791630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51A36-A073-425A-A73F-9B439AD7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58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FEC1-3E70-42AF-B22D-3D048F347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54A13-7524-4924-948F-F122C309B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1C508-C3D6-4C1C-8F6D-92D04F46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EFABB-F8E5-4ADE-A624-F6192A43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D2DFA-30E4-44BE-A552-995EF7B6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07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B23B-F924-4E9A-AB38-CF672A19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0EA04-5516-45D6-8655-FB94162B5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D7B3B-CA5F-46CD-A0B4-AA345312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30CF8-3D33-4FD0-9680-CCE77BB4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101E5-F501-44B9-A516-F2125FFA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C7EA4-F92B-4A68-828B-C083BB50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6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BB39-7549-4A51-8283-B2F91ED9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93917-BDB0-4949-A581-BE457B27A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DAD99-FFE9-40B7-9E6A-0E1CEB318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4A060-77CF-4DD9-8894-3578547F2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87429-258B-4F8C-9C75-D8D289BC0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F854F-96DE-463B-B584-78FA47D2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A90C1-B1DB-4793-AB59-D341B53A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9DB60-751C-4FE6-A73D-F4FFFB3A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0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560E-CF0D-4087-B960-324761A1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84097-0010-4D9C-B1FE-1102E6DD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16FA4-9747-4D41-AB0F-4691958D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FAE89-BD10-4403-9195-C23E4300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928CB-056A-495E-8D8A-643A5557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EB902-A902-4DD4-AB78-11EF2A66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0991B-5F5C-422C-9983-99C543AB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6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0B09-8EE8-4D63-A5D6-31465A5C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7368E-A0F0-4D85-9C1B-1F2F175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590E0-CD61-4907-BB66-5BC73781E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9CF5D-204A-4BC8-89A2-F040D49E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EC39C-1D13-4AB7-BF65-C90DC47E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8BF73-CA50-4B2C-94DC-5060B367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0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BF36-4636-4E5C-8FB1-154582CA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A2B8-B348-4758-87EA-3CB500047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E9C4F-1426-4079-83C1-9294F39E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E1EEC-74C1-42F8-9B29-8A150D88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E32E0-D0DD-46E7-8CAE-3CFDBFE6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73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1884-04CB-46C2-8C66-61B90605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A73FF-F867-4BD8-A00E-84EDE07AE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6B61A-63C1-413D-BB49-AEF99E8F2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C4E8C-F24C-4685-B65F-5DD30688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43A1B-67CB-4482-81FF-425A54A67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E155E-7BF7-4DA5-930C-D14058F7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53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1D07-3A0A-4EC4-A6C2-6F15CCC0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98D49-5232-483E-93AB-3E94BBB2E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27A27-4E8D-45FC-9F32-AB27E0A5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1C8A-56B7-414E-B958-76BCFEA0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0DB0-6190-48A2-A032-7D67B51F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04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111515-5EA9-44E0-9C35-C54D9A157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A91AE-5AF9-4713-B5A3-3B3BAD170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00B3F-6687-477C-BE84-7BA77952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353AB-A1E0-47AD-A740-611828499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89A44-DBB2-4EF6-80BB-1A074AA6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2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AF8D-16DD-4F87-B787-4377C08C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8D566-A63D-441A-BAC6-E84D8F4F0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11EB0-7B29-481A-A438-FF2021D0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272FA-F4B2-401B-9B72-087D1184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E073-00BE-4822-86EB-0627646E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1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7ACF-B3D4-4A80-BCD6-81D7845B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0E78-7DE4-4057-AB3C-8EB4A950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C5DAB-5787-4B0C-B09A-190898585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45E1D-BC40-4E6F-850F-38F700F12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1A3A5-73A1-4A39-955A-74374015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7BE04-D3D4-4277-AEC8-BFB3948B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4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E17A-6484-482D-8B5C-BFE95390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1FEBB-4DFF-491A-93B2-520774C07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3A3B3-E4AC-4A52-890E-5CFD829CB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901AF-6A2F-43AE-A041-8D002259F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727B7-2FA1-4DFA-9B73-9C0C609C2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E0CB4-3E56-4C10-A97C-2E4D8A5D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17D28-917A-4782-9D51-847CC897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E5C96-457A-4CEB-9C9B-FEC0068E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FAD5-3FAC-43AE-9E03-5273CA77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476A4-A046-4AF4-923F-0A53C30B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BB4AB-75B0-44C2-A2C7-863C5D7C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CEE47-061A-4F8C-BAA9-2B2B91D2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18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30618-7F3E-4989-A085-9E9F1495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F607D-7FEA-433F-9E13-8A70AAD8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6A032-C9E1-4001-B18B-F09001E6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C617-D45E-42E2-9E74-AAFABB77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5AA1-2850-49B4-906A-8FCDF1ACA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232DD-AC8F-419D-9F7E-6B504F8DD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027D5-4C14-4D6E-A6D0-49F75BD4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57A7E-6940-44D1-9C5D-4A6BCC97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C05A6-D635-410A-B171-0FC4D548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1729-B1C3-4E41-82E0-8B18ACBD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832608-E889-47A0-826F-AB1F695DD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8A95C-4369-4C14-8D4E-A8F0CE24C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4FEB-B8FD-4425-9D8B-A1D3D080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0E3BC-984D-400A-B205-BA947F8F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909D7-3453-463C-B6EC-5F74EAC5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3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23F23B-E0D0-483D-9E75-B4330560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133E8-A824-4FF2-A5E8-ADAD1B3BE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8F933-7E7F-4530-86CB-B9780B4B5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12677-E35A-44A4-81DA-A59709BCCFB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FC21E-5ABE-4FDA-B9FA-344C98A52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9DFD-7809-416D-932B-BF1191204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6008B-1F10-4031-A300-D8DD106096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8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8CE18-FF63-479B-AD0E-984551E3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EA6EE-27CD-4089-B635-7BE158B50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5F81D-559F-48B6-A9DB-8C13EA42F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76158-7672-4C42-99A4-8F8521F1C4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1A341-04BD-457E-8027-24F7CAC19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3413D-42F9-4F97-8B8F-19C71AFA0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7B701-340B-41CE-8085-117ED77BE3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6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g"/><Relationship Id="rId4" Type="http://schemas.openxmlformats.org/officeDocument/2006/relationships/image" Target="../media/image8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m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1.sv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svg"/><Relationship Id="rId10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3.tmp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24.tmp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DF806E8-6AD8-47B7-B3B6-DD9C34875E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59"/>
          <a:stretch/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AEA2F5-DA87-48DE-BD2D-2EE28E2FC3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E3055-8ACD-4350-ABEB-E32EC1E68F3E}"/>
              </a:ext>
            </a:extLst>
          </p:cNvPr>
          <p:cNvSpPr/>
          <p:nvPr/>
        </p:nvSpPr>
        <p:spPr>
          <a:xfrm>
            <a:off x="399078" y="2190204"/>
            <a:ext cx="68442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Anticipez les besoins en consommation de bâtiments.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0D4368-FB86-4C5A-B664-DF66928E2E87}"/>
              </a:ext>
            </a:extLst>
          </p:cNvPr>
          <p:cNvSpPr/>
          <p:nvPr/>
        </p:nvSpPr>
        <p:spPr>
          <a:xfrm>
            <a:off x="1228725" y="4314825"/>
            <a:ext cx="1551142" cy="328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000F1B"/>
                </a:solidFill>
                <a:latin typeface="Century Gothic" panose="020B0502020202020204" pitchFamily="34" charset="0"/>
              </a:rPr>
              <a:t>Présenté par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2BBA41-6D28-4000-AACA-D5A69803CC9D}"/>
              </a:ext>
            </a:extLst>
          </p:cNvPr>
          <p:cNvSpPr/>
          <p:nvPr/>
        </p:nvSpPr>
        <p:spPr>
          <a:xfrm>
            <a:off x="3028950" y="4314825"/>
            <a:ext cx="1551142" cy="3286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Alain KENFACK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D5AC2-6E18-4F1C-A7EC-A05FA4FFC95E}"/>
              </a:ext>
            </a:extLst>
          </p:cNvPr>
          <p:cNvSpPr/>
          <p:nvPr/>
        </p:nvSpPr>
        <p:spPr>
          <a:xfrm>
            <a:off x="7372350" y="-11797"/>
            <a:ext cx="4819651" cy="82867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bg1">
                  <a:alpha val="4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6686BF-350E-4A13-89D9-9FDFB1E61DAE}"/>
              </a:ext>
            </a:extLst>
          </p:cNvPr>
          <p:cNvSpPr/>
          <p:nvPr/>
        </p:nvSpPr>
        <p:spPr>
          <a:xfrm>
            <a:off x="8324747" y="314128"/>
            <a:ext cx="14221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Formation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7A645C-3E01-4660-AB0E-60D40C883333}"/>
              </a:ext>
            </a:extLst>
          </p:cNvPr>
          <p:cNvSpPr/>
          <p:nvPr/>
        </p:nvSpPr>
        <p:spPr>
          <a:xfrm>
            <a:off x="9622403" y="314128"/>
            <a:ext cx="1838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rgbClr val="FF596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 Scientist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2A4887-CF8D-4097-874C-875031971BDE}"/>
              </a:ext>
            </a:extLst>
          </p:cNvPr>
          <p:cNvCxnSpPr>
            <a:cxnSpLocks/>
          </p:cNvCxnSpPr>
          <p:nvPr/>
        </p:nvCxnSpPr>
        <p:spPr>
          <a:xfrm>
            <a:off x="10185604" y="681365"/>
            <a:ext cx="624920" cy="0"/>
          </a:xfrm>
          <a:prstGeom prst="line">
            <a:avLst/>
          </a:prstGeom>
          <a:ln w="1270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1B450C1-27A8-4F34-9DDB-9F186A191C89}"/>
              </a:ext>
            </a:extLst>
          </p:cNvPr>
          <p:cNvSpPr/>
          <p:nvPr/>
        </p:nvSpPr>
        <p:spPr>
          <a:xfrm>
            <a:off x="873090" y="314128"/>
            <a:ext cx="10839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Projet</a:t>
            </a:r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4</a:t>
            </a:r>
          </a:p>
        </p:txBody>
      </p:sp>
      <p:pic>
        <p:nvPicPr>
          <p:cNvPr id="1030" name="Picture 6" descr="Seattle Open Data">
            <a:extLst>
              <a:ext uri="{FF2B5EF4-FFF2-40B4-BE49-F238E27FC236}">
                <a16:creationId xmlns:a16="http://schemas.microsoft.com/office/drawing/2014/main" id="{89B9BA25-CFE1-2968-55B8-88ABAD71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512" y="6215202"/>
            <a:ext cx="1671066" cy="7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C87639E1-8E81-104A-7659-981ED9016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5" y="6455664"/>
            <a:ext cx="373044" cy="37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3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" b="25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5">
            <a:extLst>
              <a:ext uri="{FF2B5EF4-FFF2-40B4-BE49-F238E27FC236}">
                <a16:creationId xmlns:a16="http://schemas.microsoft.com/office/drawing/2014/main" id="{42D919A5-BB2A-3D59-12E2-A070219DA392}"/>
              </a:ext>
            </a:extLst>
          </p:cNvPr>
          <p:cNvSpPr/>
          <p:nvPr/>
        </p:nvSpPr>
        <p:spPr>
          <a:xfrm flipH="1">
            <a:off x="1115692" y="1485200"/>
            <a:ext cx="291547" cy="632791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6">
            <a:extLst>
              <a:ext uri="{FF2B5EF4-FFF2-40B4-BE49-F238E27FC236}">
                <a16:creationId xmlns:a16="http://schemas.microsoft.com/office/drawing/2014/main" id="{C78BADFE-B567-539A-E1F8-843C1C2CAC61}"/>
              </a:ext>
            </a:extLst>
          </p:cNvPr>
          <p:cNvSpPr/>
          <p:nvPr/>
        </p:nvSpPr>
        <p:spPr>
          <a:xfrm flipH="1">
            <a:off x="3109445" y="1485199"/>
            <a:ext cx="291547" cy="632791"/>
          </a:xfrm>
          <a:prstGeom prst="rtTriangle">
            <a:avLst/>
          </a:prstGeom>
          <a:solidFill>
            <a:srgbClr val="C0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7">
            <a:extLst>
              <a:ext uri="{FF2B5EF4-FFF2-40B4-BE49-F238E27FC236}">
                <a16:creationId xmlns:a16="http://schemas.microsoft.com/office/drawing/2014/main" id="{4E1DD166-F53B-4BEC-F4BE-0793BC2A781E}"/>
              </a:ext>
            </a:extLst>
          </p:cNvPr>
          <p:cNvSpPr/>
          <p:nvPr/>
        </p:nvSpPr>
        <p:spPr>
          <a:xfrm flipV="1">
            <a:off x="2544161" y="3608688"/>
            <a:ext cx="291547" cy="661038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8">
            <a:extLst>
              <a:ext uri="{FF2B5EF4-FFF2-40B4-BE49-F238E27FC236}">
                <a16:creationId xmlns:a16="http://schemas.microsoft.com/office/drawing/2014/main" id="{6B2CD409-460E-7020-0566-3D202E896406}"/>
              </a:ext>
            </a:extLst>
          </p:cNvPr>
          <p:cNvSpPr/>
          <p:nvPr/>
        </p:nvSpPr>
        <p:spPr>
          <a:xfrm flipH="1">
            <a:off x="5035820" y="1468632"/>
            <a:ext cx="291547" cy="649358"/>
          </a:xfrm>
          <a:prstGeom prst="rtTriangle">
            <a:avLst/>
          </a:prstGeom>
          <a:solidFill>
            <a:srgbClr val="000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20">
            <a:extLst>
              <a:ext uri="{FF2B5EF4-FFF2-40B4-BE49-F238E27FC236}">
                <a16:creationId xmlns:a16="http://schemas.microsoft.com/office/drawing/2014/main" id="{E5535369-6078-00A6-D262-5EEB19B7C35B}"/>
              </a:ext>
            </a:extLst>
          </p:cNvPr>
          <p:cNvSpPr/>
          <p:nvPr/>
        </p:nvSpPr>
        <p:spPr>
          <a:xfrm flipH="1">
            <a:off x="7050151" y="1484087"/>
            <a:ext cx="291547" cy="633903"/>
          </a:xfrm>
          <a:prstGeom prst="rtTriangle">
            <a:avLst/>
          </a:prstGeom>
          <a:solidFill>
            <a:srgbClr val="750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21">
            <a:extLst>
              <a:ext uri="{FF2B5EF4-FFF2-40B4-BE49-F238E27FC236}">
                <a16:creationId xmlns:a16="http://schemas.microsoft.com/office/drawing/2014/main" id="{6051BEED-6869-C431-DAC8-3AEDC70691C6}"/>
              </a:ext>
            </a:extLst>
          </p:cNvPr>
          <p:cNvSpPr/>
          <p:nvPr/>
        </p:nvSpPr>
        <p:spPr>
          <a:xfrm flipV="1">
            <a:off x="4543994" y="3608688"/>
            <a:ext cx="291547" cy="650184"/>
          </a:xfrm>
          <a:prstGeom prst="rtTriangle">
            <a:avLst/>
          </a:prstGeom>
          <a:solidFill>
            <a:srgbClr val="CC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22">
            <a:extLst>
              <a:ext uri="{FF2B5EF4-FFF2-40B4-BE49-F238E27FC236}">
                <a16:creationId xmlns:a16="http://schemas.microsoft.com/office/drawing/2014/main" id="{961A814D-761C-5013-5AD8-1562B88AD614}"/>
              </a:ext>
            </a:extLst>
          </p:cNvPr>
          <p:cNvSpPr/>
          <p:nvPr/>
        </p:nvSpPr>
        <p:spPr>
          <a:xfrm flipV="1">
            <a:off x="6470370" y="3608688"/>
            <a:ext cx="291547" cy="650184"/>
          </a:xfrm>
          <a:prstGeom prst="rtTriangle">
            <a:avLst/>
          </a:prstGeom>
          <a:solidFill>
            <a:srgbClr val="006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7B9074-E3DC-5E83-1738-E99AA5D4112C}"/>
              </a:ext>
            </a:extLst>
          </p:cNvPr>
          <p:cNvGrpSpPr/>
          <p:nvPr/>
        </p:nvGrpSpPr>
        <p:grpSpPr>
          <a:xfrm>
            <a:off x="758863" y="1361788"/>
            <a:ext cx="10561983" cy="3024811"/>
            <a:chOff x="758863" y="1361788"/>
            <a:chExt cx="10561983" cy="3024811"/>
          </a:xfrm>
        </p:grpSpPr>
        <p:sp>
          <p:nvSpPr>
            <p:cNvPr id="6" name="Arrow: Right 3">
              <a:extLst>
                <a:ext uri="{FF2B5EF4-FFF2-40B4-BE49-F238E27FC236}">
                  <a16:creationId xmlns:a16="http://schemas.microsoft.com/office/drawing/2014/main" id="{E403DF69-BB3E-7404-5A42-42929EFD14CA}"/>
                </a:ext>
              </a:extLst>
            </p:cNvPr>
            <p:cNvSpPr/>
            <p:nvPr/>
          </p:nvSpPr>
          <p:spPr>
            <a:xfrm>
              <a:off x="758863" y="1361788"/>
              <a:ext cx="10561983" cy="3008243"/>
            </a:xfrm>
            <a:prstGeom prst="rightArrow">
              <a:avLst>
                <a:gd name="adj1" fmla="val 50000"/>
                <a:gd name="adj2" fmla="val 7246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6">
              <a:extLst>
                <a:ext uri="{FF2B5EF4-FFF2-40B4-BE49-F238E27FC236}">
                  <a16:creationId xmlns:a16="http://schemas.microsoft.com/office/drawing/2014/main" id="{DDC560A5-E556-BF4D-B797-A29C89A287EF}"/>
                </a:ext>
              </a:extLst>
            </p:cNvPr>
            <p:cNvSpPr/>
            <p:nvPr/>
          </p:nvSpPr>
          <p:spPr>
            <a:xfrm>
              <a:off x="758863" y="2874193"/>
              <a:ext cx="10561983" cy="1512406"/>
            </a:xfrm>
            <a:custGeom>
              <a:avLst/>
              <a:gdLst>
                <a:gd name="connsiteX0" fmla="*/ 0 w 10561983"/>
                <a:gd name="connsiteY0" fmla="*/ 0 h 1512406"/>
                <a:gd name="connsiteX1" fmla="*/ 10549975 w 10561983"/>
                <a:gd name="connsiteY1" fmla="*/ 0 h 1512406"/>
                <a:gd name="connsiteX2" fmla="*/ 10561983 w 10561983"/>
                <a:gd name="connsiteY2" fmla="*/ 8285 h 1512406"/>
                <a:gd name="connsiteX3" fmla="*/ 8382000 w 10561983"/>
                <a:gd name="connsiteY3" fmla="*/ 1512406 h 1512406"/>
                <a:gd name="connsiteX4" fmla="*/ 8382000 w 10561983"/>
                <a:gd name="connsiteY4" fmla="*/ 760345 h 1512406"/>
                <a:gd name="connsiteX5" fmla="*/ 0 w 10561983"/>
                <a:gd name="connsiteY5" fmla="*/ 760345 h 151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1983" h="1512406">
                  <a:moveTo>
                    <a:pt x="0" y="0"/>
                  </a:moveTo>
                  <a:lnTo>
                    <a:pt x="10549975" y="0"/>
                  </a:lnTo>
                  <a:lnTo>
                    <a:pt x="10561983" y="8285"/>
                  </a:lnTo>
                  <a:lnTo>
                    <a:pt x="8382000" y="1512406"/>
                  </a:lnTo>
                  <a:lnTo>
                    <a:pt x="8382000" y="760345"/>
                  </a:lnTo>
                  <a:lnTo>
                    <a:pt x="0" y="760345"/>
                  </a:lnTo>
                  <a:close/>
                </a:path>
              </a:pathLst>
            </a:custGeom>
            <a:solidFill>
              <a:schemeClr val="bg1">
                <a:lumMod val="9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49">
              <a:extLst>
                <a:ext uri="{FF2B5EF4-FFF2-40B4-BE49-F238E27FC236}">
                  <a16:creationId xmlns:a16="http://schemas.microsoft.com/office/drawing/2014/main" id="{2C6F38F0-6C5C-6AFB-84FA-69AC580FF820}"/>
                </a:ext>
              </a:extLst>
            </p:cNvPr>
            <p:cNvSpPr/>
            <p:nvPr/>
          </p:nvSpPr>
          <p:spPr>
            <a:xfrm>
              <a:off x="10899764" y="2595055"/>
              <a:ext cx="419918" cy="526355"/>
            </a:xfrm>
            <a:custGeom>
              <a:avLst/>
              <a:gdLst>
                <a:gd name="connsiteX0" fmla="*/ 25437 w 419918"/>
                <a:gd name="connsiteY0" fmla="*/ 0 h 526355"/>
                <a:gd name="connsiteX1" fmla="*/ 419918 w 419918"/>
                <a:gd name="connsiteY1" fmla="*/ 272179 h 526355"/>
                <a:gd name="connsiteX2" fmla="*/ 51531 w 419918"/>
                <a:gd name="connsiteY2" fmla="*/ 526355 h 526355"/>
                <a:gd name="connsiteX3" fmla="*/ 20781 w 419918"/>
                <a:gd name="connsiteY3" fmla="*/ 427295 h 526355"/>
                <a:gd name="connsiteX4" fmla="*/ 0 w 419918"/>
                <a:gd name="connsiteY4" fmla="*/ 221147 h 526355"/>
                <a:gd name="connsiteX5" fmla="*/ 20781 w 419918"/>
                <a:gd name="connsiteY5" fmla="*/ 14999 h 52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918" h="526355">
                  <a:moveTo>
                    <a:pt x="25437" y="0"/>
                  </a:moveTo>
                  <a:lnTo>
                    <a:pt x="419918" y="272179"/>
                  </a:lnTo>
                  <a:lnTo>
                    <a:pt x="51531" y="526355"/>
                  </a:lnTo>
                  <a:lnTo>
                    <a:pt x="20781" y="427295"/>
                  </a:lnTo>
                  <a:cubicBezTo>
                    <a:pt x="7156" y="360708"/>
                    <a:pt x="0" y="291763"/>
                    <a:pt x="0" y="221147"/>
                  </a:cubicBezTo>
                  <a:cubicBezTo>
                    <a:pt x="0" y="150531"/>
                    <a:pt x="7156" y="81587"/>
                    <a:pt x="20781" y="1499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67D59A95-F9DE-246E-CE76-208EB49DD2F0}"/>
              </a:ext>
            </a:extLst>
          </p:cNvPr>
          <p:cNvSpPr/>
          <p:nvPr/>
        </p:nvSpPr>
        <p:spPr>
          <a:xfrm flipV="1">
            <a:off x="8484703" y="3608688"/>
            <a:ext cx="291547" cy="650184"/>
          </a:xfrm>
          <a:prstGeom prst="rtTriangle">
            <a:avLst/>
          </a:prstGeom>
          <a:solidFill>
            <a:srgbClr val="B83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3C54DFC6-7DEA-0FFC-4C74-0B5C19F09814}"/>
              </a:ext>
            </a:extLst>
          </p:cNvPr>
          <p:cNvSpPr txBox="1"/>
          <p:nvPr/>
        </p:nvSpPr>
        <p:spPr>
          <a:xfrm rot="5400000">
            <a:off x="9656553" y="2028998"/>
            <a:ext cx="492443" cy="165846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Oswald" panose="02000503000000000000" pitchFamily="2" charset="0"/>
              </a:rPr>
              <a:t>Modélisation</a:t>
            </a:r>
          </a:p>
        </p:txBody>
      </p:sp>
      <p:grpSp>
        <p:nvGrpSpPr>
          <p:cNvPr id="30" name="Group 5">
            <a:extLst>
              <a:ext uri="{FF2B5EF4-FFF2-40B4-BE49-F238E27FC236}">
                <a16:creationId xmlns:a16="http://schemas.microsoft.com/office/drawing/2014/main" id="{DF4B2832-1155-ACC4-2BD6-F9E7BFEFB5A3}"/>
              </a:ext>
            </a:extLst>
          </p:cNvPr>
          <p:cNvGrpSpPr/>
          <p:nvPr/>
        </p:nvGrpSpPr>
        <p:grpSpPr>
          <a:xfrm>
            <a:off x="1339408" y="1485200"/>
            <a:ext cx="1240651" cy="2777986"/>
            <a:chOff x="1416408" y="2040007"/>
            <a:chExt cx="1240651" cy="277798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E025BF-54E6-6346-3EAF-D0746987AED3}"/>
                </a:ext>
              </a:extLst>
            </p:cNvPr>
            <p:cNvSpPr/>
            <p:nvPr/>
          </p:nvSpPr>
          <p:spPr>
            <a:xfrm>
              <a:off x="1484243" y="2040007"/>
              <a:ext cx="1143000" cy="2777986"/>
            </a:xfrm>
            <a:prstGeom prst="rect">
              <a:avLst/>
            </a:prstGeom>
            <a:gradFill flip="none" rotWithShape="1">
              <a:gsLst>
                <a:gs pos="0">
                  <a:srgbClr val="99FF66"/>
                </a:gs>
                <a:gs pos="59000">
                  <a:srgbClr val="92D050"/>
                </a:gs>
              </a:gsLst>
              <a:lin ang="16200000" scaled="1"/>
              <a:tileRect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A68DFE02-2B6D-A7DF-8E18-84D32CA9C400}"/>
                </a:ext>
              </a:extLst>
            </p:cNvPr>
            <p:cNvSpPr txBox="1"/>
            <p:nvPr/>
          </p:nvSpPr>
          <p:spPr>
            <a:xfrm>
              <a:off x="1416408" y="2970593"/>
              <a:ext cx="12406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sSerif" panose="00000400000000000000" pitchFamily="2" charset="2"/>
                </a:rPr>
                <a:t>Réduction des corrélations entre les variables</a:t>
              </a:r>
            </a:p>
          </p:txBody>
        </p:sp>
        <p:sp>
          <p:nvSpPr>
            <p:cNvPr id="33" name="TextBox 26">
              <a:extLst>
                <a:ext uri="{FF2B5EF4-FFF2-40B4-BE49-F238E27FC236}">
                  <a16:creationId xmlns:a16="http://schemas.microsoft.com/office/drawing/2014/main" id="{53C64A01-E952-8B73-78DB-1CC872D54C7A}"/>
                </a:ext>
              </a:extLst>
            </p:cNvPr>
            <p:cNvSpPr txBox="1"/>
            <p:nvPr/>
          </p:nvSpPr>
          <p:spPr>
            <a:xfrm>
              <a:off x="1716773" y="235061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ansSerif" panose="00000400000000000000" pitchFamily="2" charset="2"/>
                </a:rPr>
                <a:t>01</a:t>
              </a:r>
            </a:p>
          </p:txBody>
        </p:sp>
        <p:pic>
          <p:nvPicPr>
            <p:cNvPr id="34" name="Picture 30">
              <a:extLst>
                <a:ext uri="{FF2B5EF4-FFF2-40B4-BE49-F238E27FC236}">
                  <a16:creationId xmlns:a16="http://schemas.microsoft.com/office/drawing/2014/main" id="{257F33AC-D3FC-22C2-1A37-C7AB2D0B0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9" r="24270" b="17341"/>
            <a:stretch/>
          </p:blipFill>
          <p:spPr>
            <a:xfrm>
              <a:off x="1861692" y="4210720"/>
              <a:ext cx="350080" cy="555733"/>
            </a:xfrm>
            <a:prstGeom prst="rect">
              <a:avLst/>
            </a:prstGeom>
          </p:spPr>
        </p:pic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F092DFCC-61BE-F52D-7414-BE4909B3B745}"/>
              </a:ext>
            </a:extLst>
          </p:cNvPr>
          <p:cNvGrpSpPr/>
          <p:nvPr/>
        </p:nvGrpSpPr>
        <p:grpSpPr>
          <a:xfrm>
            <a:off x="3373167" y="1485199"/>
            <a:ext cx="1240651" cy="2777986"/>
            <a:chOff x="2920882" y="2040007"/>
            <a:chExt cx="1240651" cy="277798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2AC171-8544-3421-7BF1-87F0EA53FC9C}"/>
                </a:ext>
              </a:extLst>
            </p:cNvPr>
            <p:cNvSpPr/>
            <p:nvPr/>
          </p:nvSpPr>
          <p:spPr>
            <a:xfrm>
              <a:off x="2948608" y="2040007"/>
              <a:ext cx="1143000" cy="277798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59000">
                  <a:srgbClr val="FF9900"/>
                </a:gs>
              </a:gsLst>
              <a:lin ang="16200000" scaled="1"/>
              <a:tileRect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7" name="Picture 27" descr="Tableau décisionnel contour">
              <a:extLst>
                <a:ext uri="{FF2B5EF4-FFF2-40B4-BE49-F238E27FC236}">
                  <a16:creationId xmlns:a16="http://schemas.microsoft.com/office/drawing/2014/main" id="{276E9F3C-B0E5-0295-B69A-6C718C2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298" r="5298"/>
            <a:stretch/>
          </p:blipFill>
          <p:spPr>
            <a:xfrm>
              <a:off x="3339974" y="4386669"/>
              <a:ext cx="305531" cy="341743"/>
            </a:xfrm>
            <a:prstGeom prst="rect">
              <a:avLst/>
            </a:prstGeom>
          </p:spPr>
        </p:pic>
        <p:sp>
          <p:nvSpPr>
            <p:cNvPr id="38" name="TextBox 32">
              <a:extLst>
                <a:ext uri="{FF2B5EF4-FFF2-40B4-BE49-F238E27FC236}">
                  <a16:creationId xmlns:a16="http://schemas.microsoft.com/office/drawing/2014/main" id="{4AB79FCE-0FE3-C8A0-C615-1F2E506BBABB}"/>
                </a:ext>
              </a:extLst>
            </p:cNvPr>
            <p:cNvSpPr txBox="1"/>
            <p:nvPr/>
          </p:nvSpPr>
          <p:spPr>
            <a:xfrm>
              <a:off x="2920882" y="2970593"/>
              <a:ext cx="1240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sSerif" panose="00000400000000000000" pitchFamily="2" charset="2"/>
                </a:rPr>
                <a:t>Création de deux </a:t>
              </a:r>
              <a:r>
                <a:rPr kumimoji="0" lang="fr-FR" sz="1400" b="1" i="0" u="none" strike="noStrike" kern="1200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sSerif" panose="00000400000000000000" pitchFamily="2" charset="2"/>
                </a:rPr>
                <a:t>dataframe</a:t>
              </a:r>
              <a:endParaRPr kumimoji="0" lang="fr-FR" sz="1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</a:endParaRPr>
            </a:p>
          </p:txBody>
        </p:sp>
        <p:sp>
          <p:nvSpPr>
            <p:cNvPr id="39" name="TextBox 33">
              <a:extLst>
                <a:ext uri="{FF2B5EF4-FFF2-40B4-BE49-F238E27FC236}">
                  <a16:creationId xmlns:a16="http://schemas.microsoft.com/office/drawing/2014/main" id="{D8B59798-1235-1046-3E7C-A282E3F28E6B}"/>
                </a:ext>
              </a:extLst>
            </p:cNvPr>
            <p:cNvSpPr txBox="1"/>
            <p:nvPr/>
          </p:nvSpPr>
          <p:spPr>
            <a:xfrm>
              <a:off x="3221247" y="235061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ansSerif" panose="00000400000000000000" pitchFamily="2" charset="2"/>
                </a:rPr>
                <a:t>02</a:t>
              </a:r>
            </a:p>
          </p:txBody>
        </p:sp>
      </p:grpSp>
      <p:grpSp>
        <p:nvGrpSpPr>
          <p:cNvPr id="40" name="Group 9">
            <a:extLst>
              <a:ext uri="{FF2B5EF4-FFF2-40B4-BE49-F238E27FC236}">
                <a16:creationId xmlns:a16="http://schemas.microsoft.com/office/drawing/2014/main" id="{AFD7857B-7D92-B862-498F-5EB89C28C053}"/>
              </a:ext>
            </a:extLst>
          </p:cNvPr>
          <p:cNvGrpSpPr/>
          <p:nvPr/>
        </p:nvGrpSpPr>
        <p:grpSpPr>
          <a:xfrm>
            <a:off x="5281033" y="1485199"/>
            <a:ext cx="1240651" cy="2777986"/>
            <a:chOff x="4365396" y="2040007"/>
            <a:chExt cx="1240651" cy="27779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DD47F14-F6F9-FD37-73E4-00B3D4436DF3}"/>
                </a:ext>
              </a:extLst>
            </p:cNvPr>
            <p:cNvSpPr/>
            <p:nvPr/>
          </p:nvSpPr>
          <p:spPr>
            <a:xfrm>
              <a:off x="4412973" y="2040007"/>
              <a:ext cx="1143000" cy="2777986"/>
            </a:xfrm>
            <a:prstGeom prst="rect">
              <a:avLst/>
            </a:prstGeom>
            <a:gradFill flip="none" rotWithShape="1">
              <a:gsLst>
                <a:gs pos="0">
                  <a:srgbClr val="0099FF"/>
                </a:gs>
                <a:gs pos="59000">
                  <a:srgbClr val="0000CC"/>
                </a:gs>
              </a:gsLst>
              <a:lin ang="16200000" scaled="1"/>
              <a:tileRect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2" name="Picture 29" descr="Distribution normale avec un remplissage uni">
              <a:extLst>
                <a:ext uri="{FF2B5EF4-FFF2-40B4-BE49-F238E27FC236}">
                  <a16:creationId xmlns:a16="http://schemas.microsoft.com/office/drawing/2014/main" id="{EF81178B-D00A-D9C2-26C3-EAC84F124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2146" b="2146"/>
            <a:stretch/>
          </p:blipFill>
          <p:spPr>
            <a:xfrm>
              <a:off x="4829187" y="4393899"/>
              <a:ext cx="359346" cy="343922"/>
            </a:xfrm>
            <a:prstGeom prst="rect">
              <a:avLst/>
            </a:prstGeom>
          </p:spPr>
        </p:pic>
        <p:sp>
          <p:nvSpPr>
            <p:cNvPr id="43" name="TextBox 34">
              <a:extLst>
                <a:ext uri="{FF2B5EF4-FFF2-40B4-BE49-F238E27FC236}">
                  <a16:creationId xmlns:a16="http://schemas.microsoft.com/office/drawing/2014/main" id="{D77180B5-98C0-FAF4-42D1-E93D72F5B89E}"/>
                </a:ext>
              </a:extLst>
            </p:cNvPr>
            <p:cNvSpPr txBox="1"/>
            <p:nvPr/>
          </p:nvSpPr>
          <p:spPr>
            <a:xfrm>
              <a:off x="4365396" y="2970593"/>
              <a:ext cx="1240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sSerif" panose="00000400000000000000" pitchFamily="2" charset="2"/>
                </a:rPr>
                <a:t>Normalisation des variables cibles</a:t>
              </a:r>
            </a:p>
          </p:txBody>
        </p:sp>
        <p:sp>
          <p:nvSpPr>
            <p:cNvPr id="44" name="TextBox 35">
              <a:extLst>
                <a:ext uri="{FF2B5EF4-FFF2-40B4-BE49-F238E27FC236}">
                  <a16:creationId xmlns:a16="http://schemas.microsoft.com/office/drawing/2014/main" id="{734660F4-41BE-DE5D-0061-258B0D17D689}"/>
                </a:ext>
              </a:extLst>
            </p:cNvPr>
            <p:cNvSpPr txBox="1"/>
            <p:nvPr/>
          </p:nvSpPr>
          <p:spPr>
            <a:xfrm>
              <a:off x="4679419" y="235061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ansSerif" panose="00000400000000000000" pitchFamily="2" charset="2"/>
                </a:rPr>
                <a:t>03</a:t>
              </a:r>
            </a:p>
          </p:txBody>
        </p:sp>
      </p:grpSp>
      <p:grpSp>
        <p:nvGrpSpPr>
          <p:cNvPr id="50" name="Group 40">
            <a:extLst>
              <a:ext uri="{FF2B5EF4-FFF2-40B4-BE49-F238E27FC236}">
                <a16:creationId xmlns:a16="http://schemas.microsoft.com/office/drawing/2014/main" id="{47E4D35D-3865-5416-7346-8BE3440A1507}"/>
              </a:ext>
            </a:extLst>
          </p:cNvPr>
          <p:cNvGrpSpPr/>
          <p:nvPr/>
        </p:nvGrpSpPr>
        <p:grpSpPr>
          <a:xfrm>
            <a:off x="7299394" y="1485200"/>
            <a:ext cx="1240651" cy="2777986"/>
            <a:chOff x="7299394" y="2040007"/>
            <a:chExt cx="1240651" cy="277798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229FB1A-C53E-B662-48A9-B7B685300DFA}"/>
                </a:ext>
              </a:extLst>
            </p:cNvPr>
            <p:cNvSpPr/>
            <p:nvPr/>
          </p:nvSpPr>
          <p:spPr>
            <a:xfrm>
              <a:off x="7341703" y="2040007"/>
              <a:ext cx="1143000" cy="2777986"/>
            </a:xfrm>
            <a:prstGeom prst="rect">
              <a:avLst/>
            </a:prstGeom>
            <a:gradFill flip="none" rotWithShape="1">
              <a:gsLst>
                <a:gs pos="0">
                  <a:srgbClr val="CC66FF"/>
                </a:gs>
                <a:gs pos="59000">
                  <a:srgbClr val="9900CC"/>
                </a:gs>
              </a:gsLst>
              <a:lin ang="16200000" scaled="1"/>
              <a:tileRect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2" name="Picture 31">
              <a:extLst>
                <a:ext uri="{FF2B5EF4-FFF2-40B4-BE49-F238E27FC236}">
                  <a16:creationId xmlns:a16="http://schemas.microsoft.com/office/drawing/2014/main" id="{D4DE7F30-E9CF-51BC-7734-8133223D0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52" t="4912" r="11534" b="18162"/>
            <a:stretch/>
          </p:blipFill>
          <p:spPr>
            <a:xfrm>
              <a:off x="7753135" y="4337708"/>
              <a:ext cx="395215" cy="390704"/>
            </a:xfrm>
            <a:prstGeom prst="rect">
              <a:avLst/>
            </a:prstGeom>
          </p:spPr>
        </p:pic>
        <p:sp>
          <p:nvSpPr>
            <p:cNvPr id="53" name="TextBox 38">
              <a:extLst>
                <a:ext uri="{FF2B5EF4-FFF2-40B4-BE49-F238E27FC236}">
                  <a16:creationId xmlns:a16="http://schemas.microsoft.com/office/drawing/2014/main" id="{63CD2625-E15F-75E9-E426-FAB76D588819}"/>
                </a:ext>
              </a:extLst>
            </p:cNvPr>
            <p:cNvSpPr txBox="1"/>
            <p:nvPr/>
          </p:nvSpPr>
          <p:spPr>
            <a:xfrm>
              <a:off x="7299394" y="2970593"/>
              <a:ext cx="1240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nsSerif" panose="00000400000000000000" pitchFamily="2" charset="2"/>
                </a:rPr>
                <a:t>Encodage des variables catégorielles</a:t>
              </a:r>
            </a:p>
          </p:txBody>
        </p:sp>
        <p:sp>
          <p:nvSpPr>
            <p:cNvPr id="54" name="TextBox 39">
              <a:extLst>
                <a:ext uri="{FF2B5EF4-FFF2-40B4-BE49-F238E27FC236}">
                  <a16:creationId xmlns:a16="http://schemas.microsoft.com/office/drawing/2014/main" id="{EBBFB67D-4A40-A893-79EB-454217B3F577}"/>
                </a:ext>
              </a:extLst>
            </p:cNvPr>
            <p:cNvSpPr txBox="1"/>
            <p:nvPr/>
          </p:nvSpPr>
          <p:spPr>
            <a:xfrm>
              <a:off x="7619951" y="2350612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ansSerif" panose="00000400000000000000" pitchFamily="2" charset="2"/>
                </a:rPr>
                <a:t>04</a:t>
              </a:r>
            </a:p>
          </p:txBody>
        </p:sp>
      </p:grpSp>
      <p:grpSp>
        <p:nvGrpSpPr>
          <p:cNvPr id="62" name="Group 52">
            <a:extLst>
              <a:ext uri="{FF2B5EF4-FFF2-40B4-BE49-F238E27FC236}">
                <a16:creationId xmlns:a16="http://schemas.microsoft.com/office/drawing/2014/main" id="{3EDA8A71-1193-68F8-75B3-234B3DF35E17}"/>
              </a:ext>
            </a:extLst>
          </p:cNvPr>
          <p:cNvGrpSpPr/>
          <p:nvPr/>
        </p:nvGrpSpPr>
        <p:grpSpPr>
          <a:xfrm>
            <a:off x="4447458" y="317975"/>
            <a:ext cx="2754884" cy="561612"/>
            <a:chOff x="2113614" y="1697563"/>
            <a:chExt cx="1858780" cy="895505"/>
          </a:xfrm>
        </p:grpSpPr>
        <p:sp>
          <p:nvSpPr>
            <p:cNvPr id="63" name="Rectangle: Rounded Corners 17">
              <a:extLst>
                <a:ext uri="{FF2B5EF4-FFF2-40B4-BE49-F238E27FC236}">
                  <a16:creationId xmlns:a16="http://schemas.microsoft.com/office/drawing/2014/main" id="{A8986976-5E2D-2397-6767-474B49F2CD77}"/>
                </a:ext>
              </a:extLst>
            </p:cNvPr>
            <p:cNvSpPr/>
            <p:nvPr/>
          </p:nvSpPr>
          <p:spPr>
            <a:xfrm>
              <a:off x="2113614" y="1697563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0066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21">
              <a:extLst>
                <a:ext uri="{FF2B5EF4-FFF2-40B4-BE49-F238E27FC236}">
                  <a16:creationId xmlns:a16="http://schemas.microsoft.com/office/drawing/2014/main" id="{3DBC8AFD-8E7A-0E70-792A-9951C06F506B}"/>
                </a:ext>
              </a:extLst>
            </p:cNvPr>
            <p:cNvSpPr txBox="1"/>
            <p:nvPr/>
          </p:nvSpPr>
          <p:spPr>
            <a:xfrm>
              <a:off x="2141153" y="1914482"/>
              <a:ext cx="1803702" cy="58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dirty="0">
                  <a:solidFill>
                    <a:prstClr val="white"/>
                  </a:solidFill>
                  <a:latin typeface="SansSerif" panose="00000400000000000000" pitchFamily="2" charset="2"/>
                </a:rPr>
                <a:t>c</a:t>
              </a:r>
              <a:r>
                <a:rPr kumimoji="0" lang="fr-FR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) </a:t>
              </a:r>
              <a:r>
                <a:rPr kumimoji="0" lang="fr-FR" b="1" i="0" u="none" strike="noStrike" kern="1200" cap="none" spc="0" normalizeH="0" baseline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Feature</a:t>
              </a:r>
              <a:r>
                <a:rPr kumimoji="0" lang="fr-FR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37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00"/>
                            </p:stCondLst>
                            <p:childTnLst>
                              <p:par>
                                <p:cTn id="6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5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" b="25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52">
            <a:extLst>
              <a:ext uri="{FF2B5EF4-FFF2-40B4-BE49-F238E27FC236}">
                <a16:creationId xmlns:a16="http://schemas.microsoft.com/office/drawing/2014/main" id="{ECE126CA-CEE0-30D6-6CC7-18BE404ECC46}"/>
              </a:ext>
            </a:extLst>
          </p:cNvPr>
          <p:cNvGrpSpPr/>
          <p:nvPr/>
        </p:nvGrpSpPr>
        <p:grpSpPr>
          <a:xfrm>
            <a:off x="4068567" y="297427"/>
            <a:ext cx="3702200" cy="782371"/>
            <a:chOff x="2113614" y="1697563"/>
            <a:chExt cx="1858780" cy="1247511"/>
          </a:xfrm>
        </p:grpSpPr>
        <p:sp>
          <p:nvSpPr>
            <p:cNvPr id="23" name="Rectangle: Rounded Corners 17">
              <a:extLst>
                <a:ext uri="{FF2B5EF4-FFF2-40B4-BE49-F238E27FC236}">
                  <a16:creationId xmlns:a16="http://schemas.microsoft.com/office/drawing/2014/main" id="{53EC7F61-4A46-1E7C-84BA-8E36349A26DD}"/>
                </a:ext>
              </a:extLst>
            </p:cNvPr>
            <p:cNvSpPr/>
            <p:nvPr/>
          </p:nvSpPr>
          <p:spPr>
            <a:xfrm>
              <a:off x="2113614" y="1697563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0066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611B2406-AEE1-1A32-FB87-94E5629B2EDE}"/>
                </a:ext>
              </a:extLst>
            </p:cNvPr>
            <p:cNvSpPr txBox="1"/>
            <p:nvPr/>
          </p:nvSpPr>
          <p:spPr>
            <a:xfrm>
              <a:off x="2141153" y="1914482"/>
              <a:ext cx="1803702" cy="1030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dirty="0">
                  <a:solidFill>
                    <a:prstClr val="white"/>
                  </a:solidFill>
                  <a:latin typeface="SansSerif" panose="00000400000000000000" pitchFamily="2" charset="2"/>
                </a:rPr>
                <a:t>Résultats du </a:t>
              </a:r>
              <a:r>
                <a:rPr lang="fr-FR" b="1" dirty="0" err="1">
                  <a:solidFill>
                    <a:prstClr val="white"/>
                  </a:solidFill>
                  <a:latin typeface="SansSerif" panose="00000400000000000000" pitchFamily="2" charset="2"/>
                </a:rPr>
                <a:t>feature</a:t>
              </a:r>
              <a:r>
                <a:rPr lang="fr-FR" b="1" dirty="0">
                  <a:solidFill>
                    <a:prstClr val="white"/>
                  </a:solidFill>
                  <a:latin typeface="SansSerif" panose="00000400000000000000" pitchFamily="2" charset="2"/>
                </a:rPr>
                <a:t> engineering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39103537-E7D8-B169-0882-5E80961FD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2" y="1156467"/>
            <a:ext cx="5066406" cy="48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AD72266-3033-F19E-8DF9-6ED6914D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829" y="1156466"/>
            <a:ext cx="5117364" cy="48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34B2063-462B-A26F-0661-6870C3826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5" t="7241"/>
          <a:stretch/>
        </p:blipFill>
        <p:spPr bwMode="auto">
          <a:xfrm>
            <a:off x="6797330" y="1156465"/>
            <a:ext cx="5157708" cy="449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67E98E7-7BC8-6353-23A8-0199E234F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1" t="6673"/>
          <a:stretch/>
        </p:blipFill>
        <p:spPr bwMode="auto">
          <a:xfrm>
            <a:off x="236962" y="1156465"/>
            <a:ext cx="5135568" cy="454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94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53">
            <a:extLst>
              <a:ext uri="{FF2B5EF4-FFF2-40B4-BE49-F238E27FC236}">
                <a16:creationId xmlns:a16="http://schemas.microsoft.com/office/drawing/2014/main" id="{40F88F73-2890-0A0C-81AA-D7497B4BBA9D}"/>
              </a:ext>
            </a:extLst>
          </p:cNvPr>
          <p:cNvGrpSpPr/>
          <p:nvPr/>
        </p:nvGrpSpPr>
        <p:grpSpPr>
          <a:xfrm>
            <a:off x="4677520" y="297950"/>
            <a:ext cx="2836959" cy="703209"/>
            <a:chOff x="5166610" y="157026"/>
            <a:chExt cx="1858780" cy="895505"/>
          </a:xfrm>
        </p:grpSpPr>
        <p:sp>
          <p:nvSpPr>
            <p:cNvPr id="6" name="Rectangle: Rounded Corners 18">
              <a:extLst>
                <a:ext uri="{FF2B5EF4-FFF2-40B4-BE49-F238E27FC236}">
                  <a16:creationId xmlns:a16="http://schemas.microsoft.com/office/drawing/2014/main" id="{10B26697-C656-AA50-B59D-AA8326CD4BB5}"/>
                </a:ext>
              </a:extLst>
            </p:cNvPr>
            <p:cNvSpPr/>
            <p:nvPr/>
          </p:nvSpPr>
          <p:spPr>
            <a:xfrm>
              <a:off x="5166610" y="157026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C000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A22FFA12-BA70-2EC8-89E2-15C5B7C80730}"/>
                </a:ext>
              </a:extLst>
            </p:cNvPr>
            <p:cNvSpPr txBox="1"/>
            <p:nvPr/>
          </p:nvSpPr>
          <p:spPr>
            <a:xfrm>
              <a:off x="5267738" y="350017"/>
              <a:ext cx="1656522" cy="50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III. Modélisations</a:t>
              </a:r>
            </a:p>
          </p:txBody>
        </p:sp>
      </p:grpSp>
      <p:sp>
        <p:nvSpPr>
          <p:cNvPr id="12" name="Google Shape;121;p3">
            <a:extLst>
              <a:ext uri="{FF2B5EF4-FFF2-40B4-BE49-F238E27FC236}">
                <a16:creationId xmlns:a16="http://schemas.microsoft.com/office/drawing/2014/main" id="{7F9E7D25-7B9A-9309-484F-EAFA4E7CE6A2}"/>
              </a:ext>
            </a:extLst>
          </p:cNvPr>
          <p:cNvSpPr/>
          <p:nvPr/>
        </p:nvSpPr>
        <p:spPr>
          <a:xfrm rot="-2100568">
            <a:off x="7047367" y="3248280"/>
            <a:ext cx="2280252" cy="1657296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F5BF0EDB-20ED-80F9-38AB-81DC12C4C303}"/>
              </a:ext>
            </a:extLst>
          </p:cNvPr>
          <p:cNvSpPr/>
          <p:nvPr/>
        </p:nvSpPr>
        <p:spPr>
          <a:xfrm rot="-2100568">
            <a:off x="4002827" y="3272725"/>
            <a:ext cx="2280252" cy="1657296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6D1976D1-8339-9C16-1B22-DFD961379A1B}"/>
              </a:ext>
            </a:extLst>
          </p:cNvPr>
          <p:cNvGrpSpPr/>
          <p:nvPr/>
        </p:nvGrpSpPr>
        <p:grpSpPr>
          <a:xfrm>
            <a:off x="9285449" y="2383931"/>
            <a:ext cx="2906551" cy="2521645"/>
            <a:chOff x="9285449" y="2383931"/>
            <a:chExt cx="2906551" cy="2521645"/>
          </a:xfrm>
        </p:grpSpPr>
        <p:sp>
          <p:nvSpPr>
            <p:cNvPr id="11" name="Google Shape;120;p3">
              <a:extLst>
                <a:ext uri="{FF2B5EF4-FFF2-40B4-BE49-F238E27FC236}">
                  <a16:creationId xmlns:a16="http://schemas.microsoft.com/office/drawing/2014/main" id="{007B6454-8479-6906-FDBA-D7CA80852163}"/>
                </a:ext>
              </a:extLst>
            </p:cNvPr>
            <p:cNvSpPr/>
            <p:nvPr/>
          </p:nvSpPr>
          <p:spPr>
            <a:xfrm rot="-2100568">
              <a:off x="9911748" y="3248280"/>
              <a:ext cx="2280252" cy="1657296"/>
            </a:xfrm>
            <a:prstGeom prst="ellipse">
              <a:avLst/>
            </a:prstGeom>
            <a:solidFill>
              <a:schemeClr val="dk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;p3">
              <a:extLst>
                <a:ext uri="{FF2B5EF4-FFF2-40B4-BE49-F238E27FC236}">
                  <a16:creationId xmlns:a16="http://schemas.microsoft.com/office/drawing/2014/main" id="{D54B85A3-0FAB-FA17-D646-F5D1AC4C49CC}"/>
                </a:ext>
              </a:extLst>
            </p:cNvPr>
            <p:cNvSpPr/>
            <p:nvPr/>
          </p:nvSpPr>
          <p:spPr>
            <a:xfrm rot="2700000">
              <a:off x="9285449" y="2383931"/>
              <a:ext cx="2177143" cy="21771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3399"/>
                </a:gs>
                <a:gs pos="1000">
                  <a:srgbClr val="FF3399"/>
                </a:gs>
                <a:gs pos="100000">
                  <a:srgbClr val="33339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" name="Google Shape;134;p3" descr="Stopwatch">
              <a:extLst>
                <a:ext uri="{FF2B5EF4-FFF2-40B4-BE49-F238E27FC236}">
                  <a16:creationId xmlns:a16="http://schemas.microsoft.com/office/drawing/2014/main" id="{8B09957D-FF2E-E940-2959-46335316D7D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55426" y="2387642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141;p3">
              <a:extLst>
                <a:ext uri="{FF2B5EF4-FFF2-40B4-BE49-F238E27FC236}">
                  <a16:creationId xmlns:a16="http://schemas.microsoft.com/office/drawing/2014/main" id="{2B9EE1E2-F433-C5A5-1565-731609DF2152}"/>
                </a:ext>
              </a:extLst>
            </p:cNvPr>
            <p:cNvSpPr txBox="1"/>
            <p:nvPr/>
          </p:nvSpPr>
          <p:spPr>
            <a:xfrm>
              <a:off x="9670814" y="2979841"/>
              <a:ext cx="1474801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16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Comparaison</a:t>
              </a: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42;p3">
              <a:extLst>
                <a:ext uri="{FF2B5EF4-FFF2-40B4-BE49-F238E27FC236}">
                  <a16:creationId xmlns:a16="http://schemas.microsoft.com/office/drawing/2014/main" id="{82AD6BE9-2FCC-DFB2-EC66-6EBCFC8D4578}"/>
                </a:ext>
              </a:extLst>
            </p:cNvPr>
            <p:cNvSpPr txBox="1"/>
            <p:nvPr/>
          </p:nvSpPr>
          <p:spPr>
            <a:xfrm>
              <a:off x="9496539" y="3318355"/>
              <a:ext cx="2081455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fr-FR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Sélection model ;</a:t>
              </a:r>
            </a:p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fr-FR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Graphe de </a:t>
              </a:r>
              <a:r>
                <a:rPr lang="fr-FR" sz="14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prediction</a:t>
              </a:r>
              <a:endParaRPr lang="fr-FR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indent="-171450">
                <a:buClr>
                  <a:srgbClr val="000000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fr-FR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Deux </a:t>
              </a:r>
              <a:r>
                <a:rPr lang="fr-FR" sz="14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dataframe</a:t>
              </a:r>
              <a:r>
                <a:rPr lang="fr-FR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;</a:t>
              </a:r>
            </a:p>
          </p:txBody>
        </p:sp>
      </p:grpSp>
      <p:sp>
        <p:nvSpPr>
          <p:cNvPr id="18" name="Google Shape;127;p3">
            <a:extLst>
              <a:ext uri="{FF2B5EF4-FFF2-40B4-BE49-F238E27FC236}">
                <a16:creationId xmlns:a16="http://schemas.microsoft.com/office/drawing/2014/main" id="{9E7D2F49-C6CC-F6DE-8931-95252982123D}"/>
              </a:ext>
            </a:extLst>
          </p:cNvPr>
          <p:cNvSpPr/>
          <p:nvPr/>
        </p:nvSpPr>
        <p:spPr>
          <a:xfrm rot="2700000">
            <a:off x="8339971" y="3546051"/>
            <a:ext cx="1356256" cy="1650306"/>
          </a:xfrm>
          <a:custGeom>
            <a:avLst/>
            <a:gdLst/>
            <a:ahLst/>
            <a:cxnLst/>
            <a:rect l="l" t="t" r="r" b="b"/>
            <a:pathLst>
              <a:path w="1356256" h="1650306" extrusionOk="0">
                <a:moveTo>
                  <a:pt x="971144" y="0"/>
                </a:moveTo>
                <a:lnTo>
                  <a:pt x="1356256" y="496089"/>
                </a:lnTo>
                <a:lnTo>
                  <a:pt x="1345631" y="867409"/>
                </a:lnTo>
                <a:lnTo>
                  <a:pt x="1112959" y="567688"/>
                </a:lnTo>
                <a:lnTo>
                  <a:pt x="1112959" y="1287442"/>
                </a:lnTo>
                <a:cubicBezTo>
                  <a:pt x="1112959" y="1487846"/>
                  <a:pt x="950499" y="1650306"/>
                  <a:pt x="750095" y="1650306"/>
                </a:cubicBezTo>
                <a:lnTo>
                  <a:pt x="4798" y="1650306"/>
                </a:lnTo>
                <a:lnTo>
                  <a:pt x="0" y="1377826"/>
                </a:lnTo>
                <a:lnTo>
                  <a:pt x="703405" y="1377826"/>
                </a:lnTo>
                <a:cubicBezTo>
                  <a:pt x="779108" y="1377826"/>
                  <a:pt x="840477" y="1316456"/>
                  <a:pt x="840477" y="1240753"/>
                </a:cubicBezTo>
                <a:lnTo>
                  <a:pt x="840478" y="508927"/>
                </a:lnTo>
                <a:lnTo>
                  <a:pt x="547671" y="844577"/>
                </a:lnTo>
                <a:lnTo>
                  <a:pt x="558296" y="47325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8;p3">
            <a:extLst>
              <a:ext uri="{FF2B5EF4-FFF2-40B4-BE49-F238E27FC236}">
                <a16:creationId xmlns:a16="http://schemas.microsoft.com/office/drawing/2014/main" id="{503B44EC-81D8-CBC3-E0FC-71B7F7B48C8A}"/>
              </a:ext>
            </a:extLst>
          </p:cNvPr>
          <p:cNvSpPr/>
          <p:nvPr/>
        </p:nvSpPr>
        <p:spPr>
          <a:xfrm rot="8100000" flipH="1">
            <a:off x="5442300" y="1791089"/>
            <a:ext cx="1476300" cy="1650306"/>
          </a:xfrm>
          <a:custGeom>
            <a:avLst/>
            <a:gdLst/>
            <a:ahLst/>
            <a:cxnLst/>
            <a:rect l="l" t="t" r="r" b="b"/>
            <a:pathLst>
              <a:path w="1476300" h="1650306" extrusionOk="0">
                <a:moveTo>
                  <a:pt x="1091188" y="0"/>
                </a:moveTo>
                <a:lnTo>
                  <a:pt x="1476300" y="496089"/>
                </a:lnTo>
                <a:lnTo>
                  <a:pt x="1465675" y="867409"/>
                </a:lnTo>
                <a:lnTo>
                  <a:pt x="1233003" y="567688"/>
                </a:lnTo>
                <a:lnTo>
                  <a:pt x="1233003" y="1287442"/>
                </a:lnTo>
                <a:cubicBezTo>
                  <a:pt x="1233003" y="1487846"/>
                  <a:pt x="1070543" y="1650306"/>
                  <a:pt x="870139" y="1650306"/>
                </a:cubicBezTo>
                <a:lnTo>
                  <a:pt x="0" y="1650306"/>
                </a:lnTo>
                <a:lnTo>
                  <a:pt x="9881" y="1377826"/>
                </a:lnTo>
                <a:lnTo>
                  <a:pt x="823449" y="1377826"/>
                </a:lnTo>
                <a:cubicBezTo>
                  <a:pt x="899152" y="1377826"/>
                  <a:pt x="960521" y="1316456"/>
                  <a:pt x="960521" y="1240753"/>
                </a:cubicBezTo>
                <a:lnTo>
                  <a:pt x="960522" y="508927"/>
                </a:lnTo>
                <a:lnTo>
                  <a:pt x="667715" y="844577"/>
                </a:lnTo>
                <a:lnTo>
                  <a:pt x="678340" y="47325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F0C9B6E-9E60-C256-1628-B1E98B0EB44E}"/>
              </a:ext>
            </a:extLst>
          </p:cNvPr>
          <p:cNvGrpSpPr/>
          <p:nvPr/>
        </p:nvGrpSpPr>
        <p:grpSpPr>
          <a:xfrm>
            <a:off x="6339336" y="2322236"/>
            <a:ext cx="2177143" cy="2234959"/>
            <a:chOff x="6338410" y="2326115"/>
            <a:chExt cx="2177143" cy="2234959"/>
          </a:xfrm>
        </p:grpSpPr>
        <p:sp>
          <p:nvSpPr>
            <p:cNvPr id="16" name="Google Shape;125;p3">
              <a:extLst>
                <a:ext uri="{FF2B5EF4-FFF2-40B4-BE49-F238E27FC236}">
                  <a16:creationId xmlns:a16="http://schemas.microsoft.com/office/drawing/2014/main" id="{98D2B3A9-2758-F08F-9705-60D650183124}"/>
                </a:ext>
              </a:extLst>
            </p:cNvPr>
            <p:cNvSpPr/>
            <p:nvPr/>
          </p:nvSpPr>
          <p:spPr>
            <a:xfrm rot="2700000">
              <a:off x="6338410" y="2383931"/>
              <a:ext cx="2177143" cy="21771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CC00"/>
                </a:gs>
                <a:gs pos="100000">
                  <a:srgbClr val="CC33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" name="Google Shape;132;p3" descr="Presentation with bar chart">
              <a:extLst>
                <a:ext uri="{FF2B5EF4-FFF2-40B4-BE49-F238E27FC236}">
                  <a16:creationId xmlns:a16="http://schemas.microsoft.com/office/drawing/2014/main" id="{BB8F0EF5-873E-BFE0-47D8-B95EA55D02F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7280" y="232611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139;p3">
              <a:extLst>
                <a:ext uri="{FF2B5EF4-FFF2-40B4-BE49-F238E27FC236}">
                  <a16:creationId xmlns:a16="http://schemas.microsoft.com/office/drawing/2014/main" id="{EDBF3827-0660-E04D-52D7-D0910BE27F5B}"/>
                </a:ext>
              </a:extLst>
            </p:cNvPr>
            <p:cNvSpPr txBox="1"/>
            <p:nvPr/>
          </p:nvSpPr>
          <p:spPr>
            <a:xfrm>
              <a:off x="6717270" y="2936574"/>
              <a:ext cx="143013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16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Entraînement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40;p3">
              <a:extLst>
                <a:ext uri="{FF2B5EF4-FFF2-40B4-BE49-F238E27FC236}">
                  <a16:creationId xmlns:a16="http://schemas.microsoft.com/office/drawing/2014/main" id="{B8E329AA-463C-A5D1-AD4E-21EDAAB2C1C2}"/>
                </a:ext>
              </a:extLst>
            </p:cNvPr>
            <p:cNvSpPr txBox="1"/>
            <p:nvPr/>
          </p:nvSpPr>
          <p:spPr>
            <a:xfrm>
              <a:off x="6496235" y="3366259"/>
              <a:ext cx="1699616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fr-FR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Sur le jeu train ;</a:t>
              </a:r>
            </a:p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fr-FR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Cross validation ;</a:t>
              </a:r>
            </a:p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fr-FR" sz="1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Recherche des hyperparamètres</a:t>
              </a:r>
              <a:endParaRPr lang="fr-FR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Arial"/>
              </a:endParaRPr>
            </a:p>
          </p:txBody>
        </p:sp>
      </p:grpSp>
      <p:sp>
        <p:nvSpPr>
          <p:cNvPr id="20" name="Google Shape;129;p3">
            <a:extLst>
              <a:ext uri="{FF2B5EF4-FFF2-40B4-BE49-F238E27FC236}">
                <a16:creationId xmlns:a16="http://schemas.microsoft.com/office/drawing/2014/main" id="{2A16B57A-09A3-3BAE-F154-512F2BE61827}"/>
              </a:ext>
            </a:extLst>
          </p:cNvPr>
          <p:cNvSpPr/>
          <p:nvPr/>
        </p:nvSpPr>
        <p:spPr>
          <a:xfrm rot="-2100568">
            <a:off x="1033134" y="3272727"/>
            <a:ext cx="2280252" cy="1657296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2;p3">
            <a:extLst>
              <a:ext uri="{FF2B5EF4-FFF2-40B4-BE49-F238E27FC236}">
                <a16:creationId xmlns:a16="http://schemas.microsoft.com/office/drawing/2014/main" id="{9FCBDFD5-9275-AA6F-7FBD-0E7FB4563737}"/>
              </a:ext>
            </a:extLst>
          </p:cNvPr>
          <p:cNvSpPr/>
          <p:nvPr/>
        </p:nvSpPr>
        <p:spPr>
          <a:xfrm rot="-2100568">
            <a:off x="4002825" y="3272727"/>
            <a:ext cx="2280252" cy="1657296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88F8AD9-9F50-E36F-1AC7-86D5463476E0}"/>
              </a:ext>
            </a:extLst>
          </p:cNvPr>
          <p:cNvGrpSpPr/>
          <p:nvPr/>
        </p:nvGrpSpPr>
        <p:grpSpPr>
          <a:xfrm>
            <a:off x="3391370" y="2343930"/>
            <a:ext cx="2177143" cy="2217144"/>
            <a:chOff x="3391370" y="2343930"/>
            <a:chExt cx="2177143" cy="2217144"/>
          </a:xfrm>
        </p:grpSpPr>
        <p:sp>
          <p:nvSpPr>
            <p:cNvPr id="14" name="Google Shape;123;p3">
              <a:extLst>
                <a:ext uri="{FF2B5EF4-FFF2-40B4-BE49-F238E27FC236}">
                  <a16:creationId xmlns:a16="http://schemas.microsoft.com/office/drawing/2014/main" id="{986A8A3B-0FB8-0F48-456F-370AE13565C8}"/>
                </a:ext>
              </a:extLst>
            </p:cNvPr>
            <p:cNvSpPr/>
            <p:nvPr/>
          </p:nvSpPr>
          <p:spPr>
            <a:xfrm rot="2700000">
              <a:off x="3391370" y="2383931"/>
              <a:ext cx="2177143" cy="21771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00FF"/>
                </a:gs>
                <a:gs pos="100000">
                  <a:srgbClr val="000066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131;p3" descr="Bullseye">
              <a:extLst>
                <a:ext uri="{FF2B5EF4-FFF2-40B4-BE49-F238E27FC236}">
                  <a16:creationId xmlns:a16="http://schemas.microsoft.com/office/drawing/2014/main" id="{DCB026BF-E3C9-8384-6C94-E3BFC3E4B08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51341" y="234393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137;p3">
              <a:extLst>
                <a:ext uri="{FF2B5EF4-FFF2-40B4-BE49-F238E27FC236}">
                  <a16:creationId xmlns:a16="http://schemas.microsoft.com/office/drawing/2014/main" id="{F72B9F6A-3DDA-6C69-18CE-5E72DD17AECB}"/>
                </a:ext>
              </a:extLst>
            </p:cNvPr>
            <p:cNvSpPr txBox="1"/>
            <p:nvPr/>
          </p:nvSpPr>
          <p:spPr>
            <a:xfrm>
              <a:off x="3860668" y="2937130"/>
              <a:ext cx="1247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Baseline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8;p3">
              <a:extLst>
                <a:ext uri="{FF2B5EF4-FFF2-40B4-BE49-F238E27FC236}">
                  <a16:creationId xmlns:a16="http://schemas.microsoft.com/office/drawing/2014/main" id="{F4AFC93A-7520-8CE8-4252-21137014F7AA}"/>
                </a:ext>
              </a:extLst>
            </p:cNvPr>
            <p:cNvSpPr txBox="1"/>
            <p:nvPr/>
          </p:nvSpPr>
          <p:spPr>
            <a:xfrm>
              <a:off x="3443640" y="3429000"/>
              <a:ext cx="2081455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LinearRegression</a:t>
              </a:r>
              <a:endParaRPr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428DBA0-F289-5B55-A4A1-44751509E2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03" r="64059" b="34441"/>
            <a:stretch/>
          </p:blipFill>
          <p:spPr bwMode="auto">
            <a:xfrm>
              <a:off x="4154876" y="3900005"/>
              <a:ext cx="678462" cy="50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128;p3">
            <a:extLst>
              <a:ext uri="{FF2B5EF4-FFF2-40B4-BE49-F238E27FC236}">
                <a16:creationId xmlns:a16="http://schemas.microsoft.com/office/drawing/2014/main" id="{40305684-6692-DE32-1503-6404E75DE32E}"/>
              </a:ext>
            </a:extLst>
          </p:cNvPr>
          <p:cNvSpPr/>
          <p:nvPr/>
        </p:nvSpPr>
        <p:spPr>
          <a:xfrm rot="8100000" flipH="1">
            <a:off x="5442299" y="1791090"/>
            <a:ext cx="1476300" cy="1650306"/>
          </a:xfrm>
          <a:custGeom>
            <a:avLst/>
            <a:gdLst/>
            <a:ahLst/>
            <a:cxnLst/>
            <a:rect l="l" t="t" r="r" b="b"/>
            <a:pathLst>
              <a:path w="1476300" h="1650306" extrusionOk="0">
                <a:moveTo>
                  <a:pt x="1091188" y="0"/>
                </a:moveTo>
                <a:lnTo>
                  <a:pt x="1476300" y="496089"/>
                </a:lnTo>
                <a:lnTo>
                  <a:pt x="1465675" y="867409"/>
                </a:lnTo>
                <a:lnTo>
                  <a:pt x="1233003" y="567688"/>
                </a:lnTo>
                <a:lnTo>
                  <a:pt x="1233003" y="1287442"/>
                </a:lnTo>
                <a:cubicBezTo>
                  <a:pt x="1233003" y="1487846"/>
                  <a:pt x="1070543" y="1650306"/>
                  <a:pt x="870139" y="1650306"/>
                </a:cubicBezTo>
                <a:lnTo>
                  <a:pt x="0" y="1650306"/>
                </a:lnTo>
                <a:lnTo>
                  <a:pt x="9881" y="1377826"/>
                </a:lnTo>
                <a:lnTo>
                  <a:pt x="823449" y="1377826"/>
                </a:lnTo>
                <a:cubicBezTo>
                  <a:pt x="899152" y="1377826"/>
                  <a:pt x="960521" y="1316456"/>
                  <a:pt x="960521" y="1240753"/>
                </a:cubicBezTo>
                <a:lnTo>
                  <a:pt x="960522" y="508927"/>
                </a:lnTo>
                <a:lnTo>
                  <a:pt x="667715" y="844577"/>
                </a:lnTo>
                <a:lnTo>
                  <a:pt x="678340" y="47325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24;p3">
            <a:extLst>
              <a:ext uri="{FF2B5EF4-FFF2-40B4-BE49-F238E27FC236}">
                <a16:creationId xmlns:a16="http://schemas.microsoft.com/office/drawing/2014/main" id="{17A35687-B2C4-6C0F-C0CA-B4A1CBF9092B}"/>
              </a:ext>
            </a:extLst>
          </p:cNvPr>
          <p:cNvSpPr/>
          <p:nvPr/>
        </p:nvSpPr>
        <p:spPr>
          <a:xfrm rot="2700000">
            <a:off x="2397946" y="3503610"/>
            <a:ext cx="1476300" cy="1650306"/>
          </a:xfrm>
          <a:custGeom>
            <a:avLst/>
            <a:gdLst/>
            <a:ahLst/>
            <a:cxnLst/>
            <a:rect l="l" t="t" r="r" b="b"/>
            <a:pathLst>
              <a:path w="1476300" h="1650306" extrusionOk="0">
                <a:moveTo>
                  <a:pt x="1091188" y="0"/>
                </a:moveTo>
                <a:lnTo>
                  <a:pt x="1476300" y="496089"/>
                </a:lnTo>
                <a:lnTo>
                  <a:pt x="1465675" y="867409"/>
                </a:lnTo>
                <a:lnTo>
                  <a:pt x="1233003" y="567688"/>
                </a:lnTo>
                <a:lnTo>
                  <a:pt x="1233003" y="1287442"/>
                </a:lnTo>
                <a:cubicBezTo>
                  <a:pt x="1233003" y="1487846"/>
                  <a:pt x="1070543" y="1650306"/>
                  <a:pt x="870139" y="1650306"/>
                </a:cubicBezTo>
                <a:lnTo>
                  <a:pt x="0" y="1650306"/>
                </a:lnTo>
                <a:lnTo>
                  <a:pt x="9881" y="1377826"/>
                </a:lnTo>
                <a:lnTo>
                  <a:pt x="823449" y="1377826"/>
                </a:lnTo>
                <a:cubicBezTo>
                  <a:pt x="899152" y="1377826"/>
                  <a:pt x="960521" y="1316456"/>
                  <a:pt x="960521" y="1240753"/>
                </a:cubicBezTo>
                <a:lnTo>
                  <a:pt x="960522" y="508927"/>
                </a:lnTo>
                <a:lnTo>
                  <a:pt x="667715" y="844577"/>
                </a:lnTo>
                <a:lnTo>
                  <a:pt x="678340" y="47325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64A72ED9-373A-419C-276D-6319CC8C85DB}"/>
              </a:ext>
            </a:extLst>
          </p:cNvPr>
          <p:cNvGrpSpPr/>
          <p:nvPr/>
        </p:nvGrpSpPr>
        <p:grpSpPr>
          <a:xfrm>
            <a:off x="444330" y="2383931"/>
            <a:ext cx="2177143" cy="2177143"/>
            <a:chOff x="444330" y="2383931"/>
            <a:chExt cx="2177143" cy="2177143"/>
          </a:xfrm>
        </p:grpSpPr>
        <p:sp>
          <p:nvSpPr>
            <p:cNvPr id="21" name="Google Shape;130;p3">
              <a:extLst>
                <a:ext uri="{FF2B5EF4-FFF2-40B4-BE49-F238E27FC236}">
                  <a16:creationId xmlns:a16="http://schemas.microsoft.com/office/drawing/2014/main" id="{01C23BE8-CEBC-6EBF-944A-BF2A8F67AA5C}"/>
                </a:ext>
              </a:extLst>
            </p:cNvPr>
            <p:cNvSpPr/>
            <p:nvPr/>
          </p:nvSpPr>
          <p:spPr>
            <a:xfrm rot="2700000">
              <a:off x="444330" y="2383931"/>
              <a:ext cx="2177143" cy="21771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CFF33"/>
                </a:gs>
                <a:gs pos="100000">
                  <a:srgbClr val="339966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" name="Google Shape;133;p3" descr="Lightbulb">
              <a:extLst>
                <a:ext uri="{FF2B5EF4-FFF2-40B4-BE49-F238E27FC236}">
                  <a16:creationId xmlns:a16="http://schemas.microsoft.com/office/drawing/2014/main" id="{4B1D2075-266E-5F9D-97E5-E73565B8BF2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81942" y="2387642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35;p3">
              <a:extLst>
                <a:ext uri="{FF2B5EF4-FFF2-40B4-BE49-F238E27FC236}">
                  <a16:creationId xmlns:a16="http://schemas.microsoft.com/office/drawing/2014/main" id="{0AC52A7C-6CB5-35FC-7CA0-C12365E280E1}"/>
                </a:ext>
              </a:extLst>
            </p:cNvPr>
            <p:cNvSpPr txBox="1"/>
            <p:nvPr/>
          </p:nvSpPr>
          <p:spPr>
            <a:xfrm>
              <a:off x="699414" y="2972014"/>
              <a:ext cx="1666445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16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Préparation des variables</a:t>
              </a: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36;p3">
              <a:extLst>
                <a:ext uri="{FF2B5EF4-FFF2-40B4-BE49-F238E27FC236}">
                  <a16:creationId xmlns:a16="http://schemas.microsoft.com/office/drawing/2014/main" id="{D07018F8-BF60-A75A-06FD-C5048B3B1BC6}"/>
                </a:ext>
              </a:extLst>
            </p:cNvPr>
            <p:cNvSpPr txBox="1"/>
            <p:nvPr/>
          </p:nvSpPr>
          <p:spPr>
            <a:xfrm>
              <a:off x="896803" y="4156759"/>
              <a:ext cx="122057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</a:pPr>
              <a:r>
                <a:rPr lang="fr-FR" sz="12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fr-FR"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tandardisation</a:t>
              </a:r>
              <a:endParaRPr lang="fr-F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36;p3">
              <a:extLst>
                <a:ext uri="{FF2B5EF4-FFF2-40B4-BE49-F238E27FC236}">
                  <a16:creationId xmlns:a16="http://schemas.microsoft.com/office/drawing/2014/main" id="{DA8B2A29-7EC8-D65D-DCC0-322230E8CC4F}"/>
                </a:ext>
              </a:extLst>
            </p:cNvPr>
            <p:cNvSpPr txBox="1"/>
            <p:nvPr/>
          </p:nvSpPr>
          <p:spPr>
            <a:xfrm>
              <a:off x="555833" y="3861036"/>
              <a:ext cx="752091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</a:pPr>
              <a:r>
                <a:rPr lang="fr-FR" sz="12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Train set</a:t>
              </a:r>
              <a:endParaRPr lang="fr-F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Graphique 21" descr="Base de données avec un remplissage uni">
              <a:extLst>
                <a:ext uri="{FF2B5EF4-FFF2-40B4-BE49-F238E27FC236}">
                  <a16:creationId xmlns:a16="http://schemas.microsoft.com/office/drawing/2014/main" id="{5A3BBD74-B7C9-E1EA-BF2E-B738C0576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551" y="3538530"/>
              <a:ext cx="396411" cy="396411"/>
            </a:xfrm>
            <a:prstGeom prst="rect">
              <a:avLst/>
            </a:prstGeom>
          </p:spPr>
        </p:pic>
        <p:pic>
          <p:nvPicPr>
            <p:cNvPr id="24" name="Graphique 23" descr="Base de données avec un remplissage uni">
              <a:extLst>
                <a:ext uri="{FF2B5EF4-FFF2-40B4-BE49-F238E27FC236}">
                  <a16:creationId xmlns:a16="http://schemas.microsoft.com/office/drawing/2014/main" id="{F07497CC-AD0D-C484-DB97-11C91ACFF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65611"/>
            <a:stretch/>
          </p:blipFill>
          <p:spPr>
            <a:xfrm>
              <a:off x="1660720" y="3789456"/>
              <a:ext cx="396411" cy="136322"/>
            </a:xfrm>
            <a:prstGeom prst="rect">
              <a:avLst/>
            </a:prstGeom>
          </p:spPr>
        </p:pic>
        <p:sp>
          <p:nvSpPr>
            <p:cNvPr id="37" name="Google Shape;136;p3">
              <a:extLst>
                <a:ext uri="{FF2B5EF4-FFF2-40B4-BE49-F238E27FC236}">
                  <a16:creationId xmlns:a16="http://schemas.microsoft.com/office/drawing/2014/main" id="{A69043A4-E0D7-C9FA-11C5-FED6F1B82C23}"/>
                </a:ext>
              </a:extLst>
            </p:cNvPr>
            <p:cNvSpPr txBox="1"/>
            <p:nvPr/>
          </p:nvSpPr>
          <p:spPr>
            <a:xfrm>
              <a:off x="1496001" y="3836726"/>
              <a:ext cx="752091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</a:pPr>
              <a:r>
                <a:rPr lang="fr-FR" sz="12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 set</a:t>
              </a:r>
              <a:endParaRPr lang="fr-F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60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  <p:bldP spid="20" grpId="0" animBg="1"/>
      <p:bldP spid="45" grpId="0" animBg="1"/>
      <p:bldP spid="46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r="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53">
            <a:extLst>
              <a:ext uri="{FF2B5EF4-FFF2-40B4-BE49-F238E27FC236}">
                <a16:creationId xmlns:a16="http://schemas.microsoft.com/office/drawing/2014/main" id="{40F88F73-2890-0A0C-81AA-D7497B4BBA9D}"/>
              </a:ext>
            </a:extLst>
          </p:cNvPr>
          <p:cNvGrpSpPr/>
          <p:nvPr/>
        </p:nvGrpSpPr>
        <p:grpSpPr>
          <a:xfrm>
            <a:off x="4104820" y="238630"/>
            <a:ext cx="3507559" cy="859435"/>
            <a:chOff x="5166610" y="157026"/>
            <a:chExt cx="1858780" cy="1094452"/>
          </a:xfrm>
        </p:grpSpPr>
        <p:sp>
          <p:nvSpPr>
            <p:cNvPr id="6" name="Rectangle: Rounded Corners 18">
              <a:extLst>
                <a:ext uri="{FF2B5EF4-FFF2-40B4-BE49-F238E27FC236}">
                  <a16:creationId xmlns:a16="http://schemas.microsoft.com/office/drawing/2014/main" id="{10B26697-C656-AA50-B59D-AA8326CD4BB5}"/>
                </a:ext>
              </a:extLst>
            </p:cNvPr>
            <p:cNvSpPr/>
            <p:nvPr/>
          </p:nvSpPr>
          <p:spPr>
            <a:xfrm>
              <a:off x="5166610" y="157026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C000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A22FFA12-BA70-2EC8-89E2-15C5B7C80730}"/>
                </a:ext>
              </a:extLst>
            </p:cNvPr>
            <p:cNvSpPr txBox="1"/>
            <p:nvPr/>
          </p:nvSpPr>
          <p:spPr>
            <a:xfrm>
              <a:off x="5267738" y="350017"/>
              <a:ext cx="1656522" cy="901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a) Consommation d’énergie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FBDA598-99BA-BF4E-C7EE-BD6875DDC363}"/>
              </a:ext>
            </a:extLst>
          </p:cNvPr>
          <p:cNvGrpSpPr/>
          <p:nvPr/>
        </p:nvGrpSpPr>
        <p:grpSpPr>
          <a:xfrm>
            <a:off x="327867" y="1282759"/>
            <a:ext cx="8196310" cy="2337276"/>
            <a:chOff x="327867" y="1282759"/>
            <a:chExt cx="8196310" cy="233727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C59A22C-DA40-0A29-B9B1-BB9DA378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867" y="1621313"/>
              <a:ext cx="8196310" cy="1998722"/>
            </a:xfrm>
            <a:prstGeom prst="rect">
              <a:avLst/>
            </a:prstGeom>
          </p:spPr>
        </p:pic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B89B7DBC-C5DB-43D7-1233-2C3C368AB291}"/>
                </a:ext>
              </a:extLst>
            </p:cNvPr>
            <p:cNvSpPr txBox="1"/>
            <p:nvPr/>
          </p:nvSpPr>
          <p:spPr>
            <a:xfrm>
              <a:off x="327867" y="1282759"/>
              <a:ext cx="6265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Résultats des modèles entrainés avec leurs paramètres par défaut.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0AC2A68-175D-674B-077B-D1C455BE91E9}"/>
              </a:ext>
            </a:extLst>
          </p:cNvPr>
          <p:cNvGrpSpPr/>
          <p:nvPr/>
        </p:nvGrpSpPr>
        <p:grpSpPr>
          <a:xfrm>
            <a:off x="3360454" y="3776432"/>
            <a:ext cx="8831546" cy="2398335"/>
            <a:chOff x="3353607" y="3776432"/>
            <a:chExt cx="8831546" cy="2398335"/>
          </a:xfrm>
        </p:grpSpPr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DE2A5027-6C95-1335-A23D-03DFE4E4D621}"/>
                </a:ext>
              </a:extLst>
            </p:cNvPr>
            <p:cNvSpPr txBox="1"/>
            <p:nvPr/>
          </p:nvSpPr>
          <p:spPr>
            <a:xfrm>
              <a:off x="6593606" y="3776432"/>
              <a:ext cx="527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  <a:latin typeface="OpenSans-Light"/>
                </a:rPr>
                <a:t>Moyennes des r</a:t>
              </a:r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ésultats des modèles et hyperparamètres.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ABAAAA6-96C2-D3D7-27F4-25BBF1A4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3607" y="4296743"/>
              <a:ext cx="8554948" cy="1878024"/>
            </a:xfrm>
            <a:prstGeom prst="rect">
              <a:avLst/>
            </a:prstGeom>
          </p:spPr>
        </p:pic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8BAE142-FCD4-37E9-6D67-D7CF24551C4C}"/>
                </a:ext>
              </a:extLst>
            </p:cNvPr>
            <p:cNvSpPr/>
            <p:nvPr/>
          </p:nvSpPr>
          <p:spPr>
            <a:xfrm>
              <a:off x="3710026" y="5116529"/>
              <a:ext cx="8475127" cy="750013"/>
            </a:xfrm>
            <a:prstGeom prst="ellipse">
              <a:avLst/>
            </a:prstGeom>
            <a:noFill/>
            <a:ln w="28575">
              <a:solidFill>
                <a:srgbClr val="FF596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BAD517EA-3AC6-607D-D3D4-F72E53DD1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1" y="1388048"/>
            <a:ext cx="11397210" cy="507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3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r="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53">
            <a:extLst>
              <a:ext uri="{FF2B5EF4-FFF2-40B4-BE49-F238E27FC236}">
                <a16:creationId xmlns:a16="http://schemas.microsoft.com/office/drawing/2014/main" id="{40F88F73-2890-0A0C-81AA-D7497B4BBA9D}"/>
              </a:ext>
            </a:extLst>
          </p:cNvPr>
          <p:cNvGrpSpPr/>
          <p:nvPr/>
        </p:nvGrpSpPr>
        <p:grpSpPr>
          <a:xfrm>
            <a:off x="7596876" y="119678"/>
            <a:ext cx="4303486" cy="1015663"/>
            <a:chOff x="5166610" y="122710"/>
            <a:chExt cx="1858780" cy="1293401"/>
          </a:xfrm>
        </p:grpSpPr>
        <p:sp>
          <p:nvSpPr>
            <p:cNvPr id="6" name="Rectangle: Rounded Corners 18">
              <a:extLst>
                <a:ext uri="{FF2B5EF4-FFF2-40B4-BE49-F238E27FC236}">
                  <a16:creationId xmlns:a16="http://schemas.microsoft.com/office/drawing/2014/main" id="{10B26697-C656-AA50-B59D-AA8326CD4BB5}"/>
                </a:ext>
              </a:extLst>
            </p:cNvPr>
            <p:cNvSpPr/>
            <p:nvPr/>
          </p:nvSpPr>
          <p:spPr>
            <a:xfrm>
              <a:off x="5166610" y="157026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C000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A22FFA12-BA70-2EC8-89E2-15C5B7C80730}"/>
                </a:ext>
              </a:extLst>
            </p:cNvPr>
            <p:cNvSpPr txBox="1"/>
            <p:nvPr/>
          </p:nvSpPr>
          <p:spPr>
            <a:xfrm>
              <a:off x="5267738" y="122710"/>
              <a:ext cx="1656522" cy="1293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Consommation d’énergie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(avec variables cibles normalisées)</a:t>
              </a:r>
            </a:p>
          </p:txBody>
        </p:sp>
      </p:grpSp>
      <p:sp>
        <p:nvSpPr>
          <p:cNvPr id="23" name="TextBox 29">
            <a:extLst>
              <a:ext uri="{FF2B5EF4-FFF2-40B4-BE49-F238E27FC236}">
                <a16:creationId xmlns:a16="http://schemas.microsoft.com/office/drawing/2014/main" id="{DE2A5027-6C95-1335-A23D-03DFE4E4D621}"/>
              </a:ext>
            </a:extLst>
          </p:cNvPr>
          <p:cNvSpPr txBox="1"/>
          <p:nvPr/>
        </p:nvSpPr>
        <p:spPr>
          <a:xfrm>
            <a:off x="-308225" y="511280"/>
            <a:ext cx="548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OpenSans-Light"/>
              </a:rPr>
              <a:t>Moyennes des r</a:t>
            </a:r>
            <a:r>
              <a:rPr lang="fr-FR" sz="1600" b="1" i="0" u="none" strike="noStrike" baseline="0" dirty="0">
                <a:solidFill>
                  <a:schemeClr val="bg1"/>
                </a:solidFill>
                <a:latin typeface="OpenSans-Light"/>
              </a:rPr>
              <a:t>ésultats des modèles et hyperparamètres.</a:t>
            </a:r>
            <a:endParaRPr kumimoji="0" lang="fr-FR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sSerif" panose="00000400000000000000" pitchFamily="2" charset="2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A8ED22-6E46-5BD7-9E9A-DE65C1C4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6" y="996460"/>
            <a:ext cx="10560431" cy="1890578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D8BAE142-FCD4-37E9-6D67-D7CF24551C4C}"/>
              </a:ext>
            </a:extLst>
          </p:cNvPr>
          <p:cNvSpPr/>
          <p:nvPr/>
        </p:nvSpPr>
        <p:spPr>
          <a:xfrm>
            <a:off x="197726" y="1946002"/>
            <a:ext cx="6953087" cy="571167"/>
          </a:xfrm>
          <a:prstGeom prst="ellipse">
            <a:avLst/>
          </a:prstGeom>
          <a:noFill/>
          <a:ln>
            <a:solidFill>
              <a:srgbClr val="FF596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00DE238-C29A-95FF-2C81-0D86496D6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266" y="3017697"/>
            <a:ext cx="8075488" cy="360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8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53">
            <a:extLst>
              <a:ext uri="{FF2B5EF4-FFF2-40B4-BE49-F238E27FC236}">
                <a16:creationId xmlns:a16="http://schemas.microsoft.com/office/drawing/2014/main" id="{40F88F73-2890-0A0C-81AA-D7497B4BBA9D}"/>
              </a:ext>
            </a:extLst>
          </p:cNvPr>
          <p:cNvGrpSpPr/>
          <p:nvPr/>
        </p:nvGrpSpPr>
        <p:grpSpPr>
          <a:xfrm>
            <a:off x="7675237" y="191928"/>
            <a:ext cx="4303486" cy="501578"/>
            <a:chOff x="5166610" y="157026"/>
            <a:chExt cx="1858780" cy="895505"/>
          </a:xfrm>
        </p:grpSpPr>
        <p:sp>
          <p:nvSpPr>
            <p:cNvPr id="6" name="Rectangle: Rounded Corners 18">
              <a:extLst>
                <a:ext uri="{FF2B5EF4-FFF2-40B4-BE49-F238E27FC236}">
                  <a16:creationId xmlns:a16="http://schemas.microsoft.com/office/drawing/2014/main" id="{10B26697-C656-AA50-B59D-AA8326CD4BB5}"/>
                </a:ext>
              </a:extLst>
            </p:cNvPr>
            <p:cNvSpPr/>
            <p:nvPr/>
          </p:nvSpPr>
          <p:spPr>
            <a:xfrm>
              <a:off x="5166610" y="157026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C000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A22FFA12-BA70-2EC8-89E2-15C5B7C80730}"/>
                </a:ext>
              </a:extLst>
            </p:cNvPr>
            <p:cNvSpPr txBox="1"/>
            <p:nvPr/>
          </p:nvSpPr>
          <p:spPr>
            <a:xfrm>
              <a:off x="5267739" y="303771"/>
              <a:ext cx="1656522" cy="714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Comparaison des prédictions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C9E32D8-1DFE-A431-9678-282BE7194EAC}"/>
              </a:ext>
            </a:extLst>
          </p:cNvPr>
          <p:cNvGrpSpPr/>
          <p:nvPr/>
        </p:nvGrpSpPr>
        <p:grpSpPr>
          <a:xfrm>
            <a:off x="94027" y="209941"/>
            <a:ext cx="6095017" cy="3355841"/>
            <a:chOff x="94027" y="209941"/>
            <a:chExt cx="6095017" cy="3355841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B4E8ECD4-2B9C-1DFD-3A1B-CBCF31222A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61" r="527"/>
            <a:stretch/>
          </p:blipFill>
          <p:spPr bwMode="auto">
            <a:xfrm>
              <a:off x="94027" y="548495"/>
              <a:ext cx="6095017" cy="301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29">
              <a:extLst>
                <a:ext uri="{FF2B5EF4-FFF2-40B4-BE49-F238E27FC236}">
                  <a16:creationId xmlns:a16="http://schemas.microsoft.com/office/drawing/2014/main" id="{A070D22D-8C79-0666-5ADC-063FC0FA59B8}"/>
                </a:ext>
              </a:extLst>
            </p:cNvPr>
            <p:cNvSpPr txBox="1"/>
            <p:nvPr/>
          </p:nvSpPr>
          <p:spPr>
            <a:xfrm>
              <a:off x="213277" y="209941"/>
              <a:ext cx="4303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Prédiction avec variable cible non transformée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FFED938-313F-3885-47A0-40168713AB5F}"/>
              </a:ext>
            </a:extLst>
          </p:cNvPr>
          <p:cNvGrpSpPr/>
          <p:nvPr/>
        </p:nvGrpSpPr>
        <p:grpSpPr>
          <a:xfrm>
            <a:off x="2451865" y="3412355"/>
            <a:ext cx="9646108" cy="3253717"/>
            <a:chOff x="2451865" y="3412355"/>
            <a:chExt cx="9646108" cy="3253717"/>
          </a:xfrm>
        </p:grpSpPr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E4E219D0-C67D-05CA-15F7-1C684C972C89}"/>
                </a:ext>
              </a:extLst>
            </p:cNvPr>
            <p:cNvSpPr txBox="1"/>
            <p:nvPr/>
          </p:nvSpPr>
          <p:spPr>
            <a:xfrm>
              <a:off x="2451865" y="5360282"/>
              <a:ext cx="3976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Prédiction avec variable cible transformée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4E1CDCA6-25A4-71BA-241A-1A82EDC8B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618" y="3412355"/>
              <a:ext cx="5669355" cy="3253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734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r="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53">
            <a:extLst>
              <a:ext uri="{FF2B5EF4-FFF2-40B4-BE49-F238E27FC236}">
                <a16:creationId xmlns:a16="http://schemas.microsoft.com/office/drawing/2014/main" id="{40F88F73-2890-0A0C-81AA-D7497B4BBA9D}"/>
              </a:ext>
            </a:extLst>
          </p:cNvPr>
          <p:cNvGrpSpPr/>
          <p:nvPr/>
        </p:nvGrpSpPr>
        <p:grpSpPr>
          <a:xfrm>
            <a:off x="7724159" y="164037"/>
            <a:ext cx="4294598" cy="859435"/>
            <a:chOff x="5166610" y="157026"/>
            <a:chExt cx="1858780" cy="1094452"/>
          </a:xfrm>
        </p:grpSpPr>
        <p:sp>
          <p:nvSpPr>
            <p:cNvPr id="6" name="Rectangle: Rounded Corners 18">
              <a:extLst>
                <a:ext uri="{FF2B5EF4-FFF2-40B4-BE49-F238E27FC236}">
                  <a16:creationId xmlns:a16="http://schemas.microsoft.com/office/drawing/2014/main" id="{10B26697-C656-AA50-B59D-AA8326CD4BB5}"/>
                </a:ext>
              </a:extLst>
            </p:cNvPr>
            <p:cNvSpPr/>
            <p:nvPr/>
          </p:nvSpPr>
          <p:spPr>
            <a:xfrm>
              <a:off x="5166610" y="157026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C000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A22FFA12-BA70-2EC8-89E2-15C5B7C80730}"/>
                </a:ext>
              </a:extLst>
            </p:cNvPr>
            <p:cNvSpPr txBox="1"/>
            <p:nvPr/>
          </p:nvSpPr>
          <p:spPr>
            <a:xfrm>
              <a:off x="5267738" y="350017"/>
              <a:ext cx="1656522" cy="901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b) Emission de gaz à effet de serre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44B738B-746B-CDAE-D870-583376A618AE}"/>
              </a:ext>
            </a:extLst>
          </p:cNvPr>
          <p:cNvGrpSpPr/>
          <p:nvPr/>
        </p:nvGrpSpPr>
        <p:grpSpPr>
          <a:xfrm>
            <a:off x="4938656" y="3436465"/>
            <a:ext cx="6674142" cy="3314674"/>
            <a:chOff x="4938656" y="3436465"/>
            <a:chExt cx="6674142" cy="3314674"/>
          </a:xfrm>
        </p:grpSpPr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0518B6DC-E3E3-C2C3-F633-87412010BD3C}"/>
                </a:ext>
              </a:extLst>
            </p:cNvPr>
            <p:cNvSpPr txBox="1"/>
            <p:nvPr/>
          </p:nvSpPr>
          <p:spPr>
            <a:xfrm>
              <a:off x="8035549" y="3436465"/>
              <a:ext cx="3577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OpenSans-Light"/>
                </a:rPr>
                <a:t>Variable cible transformée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B9609311-5549-D9A5-F915-009E3EF86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656" y="3803113"/>
              <a:ext cx="6610464" cy="2948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A2481A-978D-1210-9DFF-B7C544B4665B}"/>
              </a:ext>
            </a:extLst>
          </p:cNvPr>
          <p:cNvGrpSpPr/>
          <p:nvPr/>
        </p:nvGrpSpPr>
        <p:grpSpPr>
          <a:xfrm>
            <a:off x="0" y="118215"/>
            <a:ext cx="6875254" cy="3318250"/>
            <a:chOff x="0" y="118215"/>
            <a:chExt cx="6875254" cy="3318250"/>
          </a:xfrm>
        </p:grpSpPr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9B404AB9-478E-26C8-7941-040966E0C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73" y="456769"/>
              <a:ext cx="6685381" cy="2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43378EC9-A993-328D-C10E-0BB07089C04E}"/>
                </a:ext>
              </a:extLst>
            </p:cNvPr>
            <p:cNvSpPr txBox="1"/>
            <p:nvPr/>
          </p:nvSpPr>
          <p:spPr>
            <a:xfrm>
              <a:off x="0" y="118215"/>
              <a:ext cx="3577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OpenSans-Light"/>
                </a:rPr>
                <a:t>Variable cible non transformée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0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53">
            <a:extLst>
              <a:ext uri="{FF2B5EF4-FFF2-40B4-BE49-F238E27FC236}">
                <a16:creationId xmlns:a16="http://schemas.microsoft.com/office/drawing/2014/main" id="{40F88F73-2890-0A0C-81AA-D7497B4BBA9D}"/>
              </a:ext>
            </a:extLst>
          </p:cNvPr>
          <p:cNvGrpSpPr/>
          <p:nvPr/>
        </p:nvGrpSpPr>
        <p:grpSpPr>
          <a:xfrm>
            <a:off x="7710827" y="120317"/>
            <a:ext cx="4303486" cy="501578"/>
            <a:chOff x="5166610" y="157026"/>
            <a:chExt cx="1858780" cy="895505"/>
          </a:xfrm>
        </p:grpSpPr>
        <p:sp>
          <p:nvSpPr>
            <p:cNvPr id="6" name="Rectangle: Rounded Corners 18">
              <a:extLst>
                <a:ext uri="{FF2B5EF4-FFF2-40B4-BE49-F238E27FC236}">
                  <a16:creationId xmlns:a16="http://schemas.microsoft.com/office/drawing/2014/main" id="{10B26697-C656-AA50-B59D-AA8326CD4BB5}"/>
                </a:ext>
              </a:extLst>
            </p:cNvPr>
            <p:cNvSpPr/>
            <p:nvPr/>
          </p:nvSpPr>
          <p:spPr>
            <a:xfrm>
              <a:off x="5166610" y="157026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C000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A22FFA12-BA70-2EC8-89E2-15C5B7C80730}"/>
                </a:ext>
              </a:extLst>
            </p:cNvPr>
            <p:cNvSpPr txBox="1"/>
            <p:nvPr/>
          </p:nvSpPr>
          <p:spPr>
            <a:xfrm>
              <a:off x="5267739" y="303771"/>
              <a:ext cx="1656522" cy="509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Comparaison des deux modèles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7E825895-2F08-4B07-9A77-3B7553EAF9A3}"/>
              </a:ext>
            </a:extLst>
          </p:cNvPr>
          <p:cNvGrpSpPr/>
          <p:nvPr/>
        </p:nvGrpSpPr>
        <p:grpSpPr>
          <a:xfrm>
            <a:off x="177687" y="-7486"/>
            <a:ext cx="6118668" cy="3224730"/>
            <a:chOff x="100024" y="839030"/>
            <a:chExt cx="6118668" cy="3224730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E7F5AE7B-46D0-9B27-85D4-DA503EF2BD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98"/>
            <a:stretch/>
          </p:blipFill>
          <p:spPr bwMode="auto">
            <a:xfrm>
              <a:off x="100024" y="1235778"/>
              <a:ext cx="6118668" cy="2827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29">
              <a:extLst>
                <a:ext uri="{FF2B5EF4-FFF2-40B4-BE49-F238E27FC236}">
                  <a16:creationId xmlns:a16="http://schemas.microsoft.com/office/drawing/2014/main" id="{FDAB5B44-D215-9422-05C2-205A7ECA7067}"/>
                </a:ext>
              </a:extLst>
            </p:cNvPr>
            <p:cNvSpPr txBox="1"/>
            <p:nvPr/>
          </p:nvSpPr>
          <p:spPr>
            <a:xfrm>
              <a:off x="271029" y="839030"/>
              <a:ext cx="4303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Prédiction avec variable cible non transformée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BC87B62F-4826-A140-8996-8983E1068C34}"/>
              </a:ext>
            </a:extLst>
          </p:cNvPr>
          <p:cNvGrpSpPr/>
          <p:nvPr/>
        </p:nvGrpSpPr>
        <p:grpSpPr>
          <a:xfrm>
            <a:off x="1316084" y="3927257"/>
            <a:ext cx="10698229" cy="2810426"/>
            <a:chOff x="1316084" y="3927257"/>
            <a:chExt cx="10698229" cy="2810426"/>
          </a:xfrm>
        </p:grpSpPr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4A83AF2F-C2E1-13E3-51D8-87C453FB5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96" y="4344882"/>
              <a:ext cx="9816617" cy="239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E776149C-F508-7797-A6EE-62D023EE8685}"/>
                </a:ext>
              </a:extLst>
            </p:cNvPr>
            <p:cNvSpPr txBox="1"/>
            <p:nvPr/>
          </p:nvSpPr>
          <p:spPr>
            <a:xfrm>
              <a:off x="1316084" y="3927257"/>
              <a:ext cx="3976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Prédiction avec variable cible transformée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95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r="73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54">
            <a:extLst>
              <a:ext uri="{FF2B5EF4-FFF2-40B4-BE49-F238E27FC236}">
                <a16:creationId xmlns:a16="http://schemas.microsoft.com/office/drawing/2014/main" id="{04590ACD-8D24-B3EC-2FD9-A4B0919448BE}"/>
              </a:ext>
            </a:extLst>
          </p:cNvPr>
          <p:cNvGrpSpPr/>
          <p:nvPr/>
        </p:nvGrpSpPr>
        <p:grpSpPr>
          <a:xfrm>
            <a:off x="331482" y="171972"/>
            <a:ext cx="3501354" cy="895505"/>
            <a:chOff x="8205247" y="1738658"/>
            <a:chExt cx="1858780" cy="895505"/>
          </a:xfrm>
        </p:grpSpPr>
        <p:sp>
          <p:nvSpPr>
            <p:cNvPr id="7" name="Rectangle: Rounded Corners 19">
              <a:extLst>
                <a:ext uri="{FF2B5EF4-FFF2-40B4-BE49-F238E27FC236}">
                  <a16:creationId xmlns:a16="http://schemas.microsoft.com/office/drawing/2014/main" id="{99DD18B4-B171-1F53-78AD-32444C8D86C3}"/>
                </a:ext>
              </a:extLst>
            </p:cNvPr>
            <p:cNvSpPr/>
            <p:nvPr/>
          </p:nvSpPr>
          <p:spPr>
            <a:xfrm>
              <a:off x="8205247" y="1738658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CC00CC">
                <a:alpha val="3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410723FC-E154-BA25-2C0B-C225F666AEF7}"/>
                </a:ext>
              </a:extLst>
            </p:cNvPr>
            <p:cNvSpPr txBox="1"/>
            <p:nvPr/>
          </p:nvSpPr>
          <p:spPr>
            <a:xfrm>
              <a:off x="8285429" y="2017133"/>
              <a:ext cx="1698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IV. Evaluation du score énergétique</a:t>
              </a:r>
            </a:p>
          </p:txBody>
        </p:sp>
      </p:grpSp>
      <p:sp>
        <p:nvSpPr>
          <p:cNvPr id="13" name="TextBox 29">
            <a:extLst>
              <a:ext uri="{FF2B5EF4-FFF2-40B4-BE49-F238E27FC236}">
                <a16:creationId xmlns:a16="http://schemas.microsoft.com/office/drawing/2014/main" id="{16243BEB-15AD-5B3E-876D-BD7886C744DE}"/>
              </a:ext>
            </a:extLst>
          </p:cNvPr>
          <p:cNvSpPr txBox="1"/>
          <p:nvPr/>
        </p:nvSpPr>
        <p:spPr>
          <a:xfrm>
            <a:off x="4728565" y="708806"/>
            <a:ext cx="2734870" cy="374571"/>
          </a:xfrm>
          <a:prstGeom prst="roundRect">
            <a:avLst/>
          </a:prstGeom>
          <a:solidFill>
            <a:srgbClr val="FF5969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OpenSans-Light"/>
              </a:rPr>
              <a:t>Consommation d’énergie</a:t>
            </a:r>
            <a:endParaRPr kumimoji="0" lang="fr-FR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sSerif" panose="00000400000000000000" pitchFamily="2" charset="2"/>
              <a:ea typeface="+mn-ea"/>
              <a:cs typeface="+mn-c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E9BA77C-2F17-BD5E-5F93-D33B37C6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74" y="1221829"/>
            <a:ext cx="3372697" cy="256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88484D16-22C0-FD67-EC4A-51116ECF8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9" y="4280931"/>
            <a:ext cx="4116459" cy="234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A078688-492B-31DE-122E-87EF8D65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2" y="4224673"/>
            <a:ext cx="4288724" cy="24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9">
            <a:extLst>
              <a:ext uri="{FF2B5EF4-FFF2-40B4-BE49-F238E27FC236}">
                <a16:creationId xmlns:a16="http://schemas.microsoft.com/office/drawing/2014/main" id="{EA60AC26-D803-BE51-3C14-00B685101C08}"/>
              </a:ext>
            </a:extLst>
          </p:cNvPr>
          <p:cNvSpPr txBox="1"/>
          <p:nvPr/>
        </p:nvSpPr>
        <p:spPr>
          <a:xfrm>
            <a:off x="8215247" y="3852252"/>
            <a:ext cx="397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0" u="none" strike="noStrike" baseline="0" dirty="0">
                <a:solidFill>
                  <a:schemeClr val="bg1"/>
                </a:solidFill>
                <a:latin typeface="OpenSans-Light"/>
              </a:rPr>
              <a:t>Avec le score énergétique</a:t>
            </a:r>
            <a:endParaRPr kumimoji="0" lang="fr-FR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sSerif" panose="00000400000000000000" pitchFamily="2" charset="2"/>
              <a:ea typeface="+mn-ea"/>
              <a:cs typeface="+mn-cs"/>
            </a:endParaRPr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9353D665-92D9-F2DE-C7B2-51D8680E6990}"/>
              </a:ext>
            </a:extLst>
          </p:cNvPr>
          <p:cNvSpPr txBox="1"/>
          <p:nvPr/>
        </p:nvSpPr>
        <p:spPr>
          <a:xfrm>
            <a:off x="487467" y="3852252"/>
            <a:ext cx="397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0" u="none" strike="noStrike" baseline="0" dirty="0">
                <a:solidFill>
                  <a:schemeClr val="bg1"/>
                </a:solidFill>
                <a:latin typeface="OpenSans-Light"/>
              </a:rPr>
              <a:t>Sans le score énergétique</a:t>
            </a:r>
            <a:endParaRPr kumimoji="0" lang="fr-FR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sSerif" panose="00000400000000000000" pitchFamily="2" charset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21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r="73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54">
            <a:extLst>
              <a:ext uri="{FF2B5EF4-FFF2-40B4-BE49-F238E27FC236}">
                <a16:creationId xmlns:a16="http://schemas.microsoft.com/office/drawing/2014/main" id="{04590ACD-8D24-B3EC-2FD9-A4B0919448BE}"/>
              </a:ext>
            </a:extLst>
          </p:cNvPr>
          <p:cNvGrpSpPr/>
          <p:nvPr/>
        </p:nvGrpSpPr>
        <p:grpSpPr>
          <a:xfrm>
            <a:off x="148709" y="149409"/>
            <a:ext cx="3501354" cy="895505"/>
            <a:chOff x="8205247" y="1738658"/>
            <a:chExt cx="1858780" cy="895505"/>
          </a:xfrm>
        </p:grpSpPr>
        <p:sp>
          <p:nvSpPr>
            <p:cNvPr id="7" name="Rectangle: Rounded Corners 19">
              <a:extLst>
                <a:ext uri="{FF2B5EF4-FFF2-40B4-BE49-F238E27FC236}">
                  <a16:creationId xmlns:a16="http://schemas.microsoft.com/office/drawing/2014/main" id="{99DD18B4-B171-1F53-78AD-32444C8D86C3}"/>
                </a:ext>
              </a:extLst>
            </p:cNvPr>
            <p:cNvSpPr/>
            <p:nvPr/>
          </p:nvSpPr>
          <p:spPr>
            <a:xfrm>
              <a:off x="8205247" y="1738658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CC00CC">
                <a:alpha val="3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410723FC-E154-BA25-2C0B-C225F666AEF7}"/>
                </a:ext>
              </a:extLst>
            </p:cNvPr>
            <p:cNvSpPr txBox="1"/>
            <p:nvPr/>
          </p:nvSpPr>
          <p:spPr>
            <a:xfrm>
              <a:off x="8285429" y="2017133"/>
              <a:ext cx="1698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IV. Evaluation du score énergétique</a:t>
              </a:r>
            </a:p>
          </p:txBody>
        </p: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F3DF75C8-706C-FA3B-16EC-DA4C4BEA0073}"/>
              </a:ext>
            </a:extLst>
          </p:cNvPr>
          <p:cNvSpPr txBox="1"/>
          <p:nvPr/>
        </p:nvSpPr>
        <p:spPr>
          <a:xfrm>
            <a:off x="4669543" y="818791"/>
            <a:ext cx="3026170" cy="374571"/>
          </a:xfrm>
          <a:prstGeom prst="roundRect">
            <a:avLst/>
          </a:prstGeom>
          <a:solidFill>
            <a:srgbClr val="FF5969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OpenSans-Light"/>
              </a:rPr>
              <a:t>Emission de gaz à effet de serre</a:t>
            </a:r>
            <a:endParaRPr kumimoji="0" lang="fr-FR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sSerif" panose="00000400000000000000" pitchFamily="2" charset="2"/>
              <a:ea typeface="+mn-ea"/>
              <a:cs typeface="+mn-cs"/>
            </a:endParaRP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8E8E30A5-2808-1F5A-C7CB-9E604E29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43" y="1285335"/>
            <a:ext cx="3344913" cy="25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4A82A28F-255C-52C2-61EE-FBDFAB2E417E}"/>
              </a:ext>
            </a:extLst>
          </p:cNvPr>
          <p:cNvGrpSpPr/>
          <p:nvPr/>
        </p:nvGrpSpPr>
        <p:grpSpPr>
          <a:xfrm>
            <a:off x="254917" y="3852252"/>
            <a:ext cx="4209303" cy="2856339"/>
            <a:chOff x="254917" y="3852252"/>
            <a:chExt cx="4209303" cy="2856339"/>
          </a:xfrm>
        </p:grpSpPr>
        <p:pic>
          <p:nvPicPr>
            <p:cNvPr id="12296" name="Picture 8">
              <a:extLst>
                <a:ext uri="{FF2B5EF4-FFF2-40B4-BE49-F238E27FC236}">
                  <a16:creationId xmlns:a16="http://schemas.microsoft.com/office/drawing/2014/main" id="{3CA195B6-9162-BA2C-1484-1745034A9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917" y="4298412"/>
              <a:ext cx="4168626" cy="2410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2D31D94E-1F6E-04F8-92ED-279918E37C4A}"/>
                </a:ext>
              </a:extLst>
            </p:cNvPr>
            <p:cNvSpPr txBox="1"/>
            <p:nvPr/>
          </p:nvSpPr>
          <p:spPr>
            <a:xfrm>
              <a:off x="487467" y="3852252"/>
              <a:ext cx="3976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Sans le score énergétique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ABCD84D-302D-242C-80C8-9D4D18E35722}"/>
              </a:ext>
            </a:extLst>
          </p:cNvPr>
          <p:cNvGrpSpPr/>
          <p:nvPr/>
        </p:nvGrpSpPr>
        <p:grpSpPr>
          <a:xfrm>
            <a:off x="4917942" y="4122345"/>
            <a:ext cx="7206089" cy="2456397"/>
            <a:chOff x="4917942" y="4122345"/>
            <a:chExt cx="7206089" cy="2456397"/>
          </a:xfrm>
        </p:grpSpPr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AF4790E5-4986-77D6-EBD9-EEA7AD98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942" y="4822257"/>
              <a:ext cx="7206089" cy="1756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8948CAC5-B871-990C-0B23-14F210BB85E0}"/>
                </a:ext>
              </a:extLst>
            </p:cNvPr>
            <p:cNvSpPr txBox="1"/>
            <p:nvPr/>
          </p:nvSpPr>
          <p:spPr>
            <a:xfrm>
              <a:off x="6742978" y="4122345"/>
              <a:ext cx="3976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Avec le score énergétique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06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wave&#10;&#10;Description automatically generated">
            <a:extLst>
              <a:ext uri="{FF2B5EF4-FFF2-40B4-BE49-F238E27FC236}">
                <a16:creationId xmlns:a16="http://schemas.microsoft.com/office/drawing/2014/main" id="{142E1FD2-7C2F-891B-848D-F24D3B1B8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1D52F77-7E88-48B7-9F4E-B60345EE796C}"/>
              </a:ext>
            </a:extLst>
          </p:cNvPr>
          <p:cNvSpPr/>
          <p:nvPr/>
        </p:nvSpPr>
        <p:spPr>
          <a:xfrm>
            <a:off x="1" y="1394461"/>
            <a:ext cx="12163283" cy="4926075"/>
          </a:xfrm>
          <a:custGeom>
            <a:avLst/>
            <a:gdLst>
              <a:gd name="connsiteX0" fmla="*/ 6112039 w 12163283"/>
              <a:gd name="connsiteY0" fmla="*/ 63 h 4926075"/>
              <a:gd name="connsiteX1" fmla="*/ 7545934 w 12163283"/>
              <a:gd name="connsiteY1" fmla="*/ 607289 h 4926075"/>
              <a:gd name="connsiteX2" fmla="*/ 7523250 w 12163283"/>
              <a:gd name="connsiteY2" fmla="*/ 3484473 h 4926075"/>
              <a:gd name="connsiteX3" fmla="*/ 7520054 w 12163283"/>
              <a:gd name="connsiteY3" fmla="*/ 3481227 h 4926075"/>
              <a:gd name="connsiteX4" fmla="*/ 7481408 w 12163283"/>
              <a:gd name="connsiteY4" fmla="*/ 3536996 h 4926075"/>
              <a:gd name="connsiteX5" fmla="*/ 7367620 w 12163283"/>
              <a:gd name="connsiteY5" fmla="*/ 3964495 h 4926075"/>
              <a:gd name="connsiteX6" fmla="*/ 8053383 w 12163283"/>
              <a:gd name="connsiteY6" fmla="*/ 4805898 h 4926075"/>
              <a:gd name="connsiteX7" fmla="*/ 8122910 w 12163283"/>
              <a:gd name="connsiteY7" fmla="*/ 4816509 h 4926075"/>
              <a:gd name="connsiteX8" fmla="*/ 8122910 w 12163283"/>
              <a:gd name="connsiteY8" fmla="*/ 4811430 h 4926075"/>
              <a:gd name="connsiteX9" fmla="*/ 12163283 w 12163283"/>
              <a:gd name="connsiteY9" fmla="*/ 4811430 h 4926075"/>
              <a:gd name="connsiteX10" fmla="*/ 12163283 w 12163283"/>
              <a:gd name="connsiteY10" fmla="*/ 4925120 h 4926075"/>
              <a:gd name="connsiteX11" fmla="*/ 8122910 w 12163283"/>
              <a:gd name="connsiteY11" fmla="*/ 4925120 h 4926075"/>
              <a:gd name="connsiteX12" fmla="*/ 8122910 w 12163283"/>
              <a:gd name="connsiteY12" fmla="*/ 4926075 h 4926075"/>
              <a:gd name="connsiteX13" fmla="*/ 8031530 w 12163283"/>
              <a:gd name="connsiteY13" fmla="*/ 4912128 h 4926075"/>
              <a:gd name="connsiteX14" fmla="*/ 7259187 w 12163283"/>
              <a:gd name="connsiteY14" fmla="*/ 3964495 h 4926075"/>
              <a:gd name="connsiteX15" fmla="*/ 7387341 w 12163283"/>
              <a:gd name="connsiteY15" fmla="*/ 3483022 h 4926075"/>
              <a:gd name="connsiteX16" fmla="*/ 7442770 w 12163283"/>
              <a:gd name="connsiteY16" fmla="*/ 3403034 h 4926075"/>
              <a:gd name="connsiteX17" fmla="*/ 7446137 w 12163283"/>
              <a:gd name="connsiteY17" fmla="*/ 3406135 h 4926075"/>
              <a:gd name="connsiteX18" fmla="*/ 7443780 w 12163283"/>
              <a:gd name="connsiteY18" fmla="*/ 3403741 h 4926075"/>
              <a:gd name="connsiteX19" fmla="*/ 7465201 w 12163283"/>
              <a:gd name="connsiteY19" fmla="*/ 686758 h 4926075"/>
              <a:gd name="connsiteX20" fmla="*/ 4748218 w 12163283"/>
              <a:gd name="connsiteY20" fmla="*/ 665337 h 4926075"/>
              <a:gd name="connsiteX21" fmla="*/ 4726797 w 12163283"/>
              <a:gd name="connsiteY21" fmla="*/ 3382320 h 4926075"/>
              <a:gd name="connsiteX22" fmla="*/ 4722790 w 12163283"/>
              <a:gd name="connsiteY22" fmla="*/ 3386265 h 4926075"/>
              <a:gd name="connsiteX23" fmla="*/ 4775941 w 12163283"/>
              <a:gd name="connsiteY23" fmla="*/ 3462967 h 4926075"/>
              <a:gd name="connsiteX24" fmla="*/ 4904095 w 12163283"/>
              <a:gd name="connsiteY24" fmla="*/ 3944440 h 4926075"/>
              <a:gd name="connsiteX25" fmla="*/ 4131752 w 12163283"/>
              <a:gd name="connsiteY25" fmla="*/ 4892073 h 4926075"/>
              <a:gd name="connsiteX26" fmla="*/ 4040373 w 12163283"/>
              <a:gd name="connsiteY26" fmla="*/ 4906020 h 4926075"/>
              <a:gd name="connsiteX27" fmla="*/ 0 w 12163283"/>
              <a:gd name="connsiteY27" fmla="*/ 4906020 h 4926075"/>
              <a:gd name="connsiteX28" fmla="*/ 0 w 12163283"/>
              <a:gd name="connsiteY28" fmla="*/ 4792330 h 4926075"/>
              <a:gd name="connsiteX29" fmla="*/ 4040373 w 12163283"/>
              <a:gd name="connsiteY29" fmla="*/ 4792330 h 4926075"/>
              <a:gd name="connsiteX30" fmla="*/ 4040373 w 12163283"/>
              <a:gd name="connsiteY30" fmla="*/ 4796454 h 4926075"/>
              <a:gd name="connsiteX31" fmla="*/ 4109899 w 12163283"/>
              <a:gd name="connsiteY31" fmla="*/ 4785843 h 4926075"/>
              <a:gd name="connsiteX32" fmla="*/ 4795662 w 12163283"/>
              <a:gd name="connsiteY32" fmla="*/ 3944440 h 4926075"/>
              <a:gd name="connsiteX33" fmla="*/ 4681874 w 12163283"/>
              <a:gd name="connsiteY33" fmla="*/ 3516941 h 4926075"/>
              <a:gd name="connsiteX34" fmla="*/ 4640265 w 12163283"/>
              <a:gd name="connsiteY34" fmla="*/ 3456897 h 4926075"/>
              <a:gd name="connsiteX35" fmla="*/ 4641061 w 12163283"/>
              <a:gd name="connsiteY35" fmla="*/ 3456164 h 4926075"/>
              <a:gd name="connsiteX36" fmla="*/ 4507623 w 12163283"/>
              <a:gd name="connsiteY36" fmla="*/ 3306173 h 4926075"/>
              <a:gd name="connsiteX37" fmla="*/ 4668749 w 12163283"/>
              <a:gd name="connsiteY37" fmla="*/ 584605 h 4926075"/>
              <a:gd name="connsiteX38" fmla="*/ 6112039 w 12163283"/>
              <a:gd name="connsiteY38" fmla="*/ 63 h 492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63283" h="4926075">
                <a:moveTo>
                  <a:pt x="6112039" y="63"/>
                </a:moveTo>
                <a:cubicBezTo>
                  <a:pt x="6632707" y="4168"/>
                  <a:pt x="7151809" y="206901"/>
                  <a:pt x="7545934" y="607289"/>
                </a:cubicBezTo>
                <a:cubicBezTo>
                  <a:pt x="8334182" y="1408065"/>
                  <a:pt x="8324026" y="2696225"/>
                  <a:pt x="7523250" y="3484473"/>
                </a:cubicBezTo>
                <a:lnTo>
                  <a:pt x="7520054" y="3481227"/>
                </a:lnTo>
                <a:lnTo>
                  <a:pt x="7481408" y="3536996"/>
                </a:lnTo>
                <a:cubicBezTo>
                  <a:pt x="7409020" y="3662885"/>
                  <a:pt x="7367620" y="3808856"/>
                  <a:pt x="7367620" y="3964495"/>
                </a:cubicBezTo>
                <a:cubicBezTo>
                  <a:pt x="7367620" y="4379535"/>
                  <a:pt x="7662019" y="4725814"/>
                  <a:pt x="8053383" y="4805898"/>
                </a:cubicBezTo>
                <a:lnTo>
                  <a:pt x="8122910" y="4816509"/>
                </a:lnTo>
                <a:lnTo>
                  <a:pt x="8122910" y="4811430"/>
                </a:lnTo>
                <a:lnTo>
                  <a:pt x="12163283" y="4811430"/>
                </a:lnTo>
                <a:lnTo>
                  <a:pt x="12163283" y="4925120"/>
                </a:lnTo>
                <a:lnTo>
                  <a:pt x="8122910" y="4925120"/>
                </a:lnTo>
                <a:lnTo>
                  <a:pt x="8122910" y="4926075"/>
                </a:lnTo>
                <a:lnTo>
                  <a:pt x="8031530" y="4912128"/>
                </a:lnTo>
                <a:cubicBezTo>
                  <a:pt x="7590754" y="4821933"/>
                  <a:pt x="7259187" y="4431935"/>
                  <a:pt x="7259187" y="3964495"/>
                </a:cubicBezTo>
                <a:cubicBezTo>
                  <a:pt x="7259187" y="3789205"/>
                  <a:pt x="7305813" y="3624806"/>
                  <a:pt x="7387341" y="3483022"/>
                </a:cubicBezTo>
                <a:lnTo>
                  <a:pt x="7442770" y="3403034"/>
                </a:lnTo>
                <a:lnTo>
                  <a:pt x="7446137" y="3406135"/>
                </a:lnTo>
                <a:lnTo>
                  <a:pt x="7443780" y="3403741"/>
                </a:lnTo>
                <a:cubicBezTo>
                  <a:pt x="8199970" y="2659382"/>
                  <a:pt x="8209560" y="1442947"/>
                  <a:pt x="7465201" y="686758"/>
                </a:cubicBezTo>
                <a:cubicBezTo>
                  <a:pt x="6720842" y="-69431"/>
                  <a:pt x="5504408" y="-79022"/>
                  <a:pt x="4748218" y="665337"/>
                </a:cubicBezTo>
                <a:cubicBezTo>
                  <a:pt x="3992029" y="1409696"/>
                  <a:pt x="3982439" y="2626131"/>
                  <a:pt x="4726797" y="3382320"/>
                </a:cubicBezTo>
                <a:lnTo>
                  <a:pt x="4722790" y="3386265"/>
                </a:lnTo>
                <a:lnTo>
                  <a:pt x="4775941" y="3462967"/>
                </a:lnTo>
                <a:cubicBezTo>
                  <a:pt x="4857469" y="3604751"/>
                  <a:pt x="4904095" y="3769150"/>
                  <a:pt x="4904095" y="3944440"/>
                </a:cubicBezTo>
                <a:cubicBezTo>
                  <a:pt x="4904095" y="4411880"/>
                  <a:pt x="4572528" y="4801878"/>
                  <a:pt x="4131752" y="4892073"/>
                </a:cubicBezTo>
                <a:lnTo>
                  <a:pt x="4040373" y="4906020"/>
                </a:lnTo>
                <a:lnTo>
                  <a:pt x="0" y="4906020"/>
                </a:lnTo>
                <a:lnTo>
                  <a:pt x="0" y="4792330"/>
                </a:lnTo>
                <a:lnTo>
                  <a:pt x="4040373" y="4792330"/>
                </a:lnTo>
                <a:lnTo>
                  <a:pt x="4040373" y="4796454"/>
                </a:lnTo>
                <a:lnTo>
                  <a:pt x="4109899" y="4785843"/>
                </a:lnTo>
                <a:cubicBezTo>
                  <a:pt x="4501263" y="4705759"/>
                  <a:pt x="4795662" y="4359480"/>
                  <a:pt x="4795662" y="3944440"/>
                </a:cubicBezTo>
                <a:cubicBezTo>
                  <a:pt x="4795662" y="3788801"/>
                  <a:pt x="4754262" y="3642830"/>
                  <a:pt x="4681874" y="3516941"/>
                </a:cubicBezTo>
                <a:lnTo>
                  <a:pt x="4640265" y="3456897"/>
                </a:lnTo>
                <a:lnTo>
                  <a:pt x="4641061" y="3456164"/>
                </a:lnTo>
                <a:lnTo>
                  <a:pt x="4507623" y="3306173"/>
                </a:lnTo>
                <a:cubicBezTo>
                  <a:pt x="3862175" y="2501946"/>
                  <a:pt x="3918021" y="1323587"/>
                  <a:pt x="4668749" y="584605"/>
                </a:cubicBezTo>
                <a:cubicBezTo>
                  <a:pt x="5069137" y="190481"/>
                  <a:pt x="5591371" y="-4042"/>
                  <a:pt x="6112039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4B350D-7F4A-408B-B262-294E4C573E9B}"/>
              </a:ext>
            </a:extLst>
          </p:cNvPr>
          <p:cNvSpPr/>
          <p:nvPr/>
        </p:nvSpPr>
        <p:spPr>
          <a:xfrm>
            <a:off x="4189978" y="4183347"/>
            <a:ext cx="254833" cy="2548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926D0E-A6E4-4E56-982D-36DF4226F80C}"/>
              </a:ext>
            </a:extLst>
          </p:cNvPr>
          <p:cNvSpPr/>
          <p:nvPr/>
        </p:nvSpPr>
        <p:spPr>
          <a:xfrm>
            <a:off x="4242817" y="2283818"/>
            <a:ext cx="254833" cy="254833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A63F34-FEB1-4F33-8D55-359760AF78C6}"/>
              </a:ext>
            </a:extLst>
          </p:cNvPr>
          <p:cNvSpPr/>
          <p:nvPr/>
        </p:nvSpPr>
        <p:spPr>
          <a:xfrm>
            <a:off x="5968582" y="1311092"/>
            <a:ext cx="254833" cy="2548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7522D0-7693-4FBE-A6E3-650883A121C8}"/>
              </a:ext>
            </a:extLst>
          </p:cNvPr>
          <p:cNvSpPr/>
          <p:nvPr/>
        </p:nvSpPr>
        <p:spPr>
          <a:xfrm>
            <a:off x="7763110" y="4183347"/>
            <a:ext cx="254833" cy="2548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90ECDA-1FEF-4F38-8FE2-1538F07A0C28}"/>
              </a:ext>
            </a:extLst>
          </p:cNvPr>
          <p:cNvSpPr/>
          <p:nvPr/>
        </p:nvSpPr>
        <p:spPr>
          <a:xfrm>
            <a:off x="7681804" y="2283819"/>
            <a:ext cx="254833" cy="254833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A20E84-4193-4F11-8E83-E8FB5E9C8515}"/>
              </a:ext>
            </a:extLst>
          </p:cNvPr>
          <p:cNvGrpSpPr/>
          <p:nvPr/>
        </p:nvGrpSpPr>
        <p:grpSpPr>
          <a:xfrm>
            <a:off x="4490487" y="1823487"/>
            <a:ext cx="3211025" cy="3211025"/>
            <a:chOff x="4490487" y="1823487"/>
            <a:chExt cx="3211025" cy="321102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28379F3-C6AE-4BE8-B37E-D0B1A7CAECB0}"/>
                </a:ext>
              </a:extLst>
            </p:cNvPr>
            <p:cNvSpPr/>
            <p:nvPr/>
          </p:nvSpPr>
          <p:spPr>
            <a:xfrm>
              <a:off x="4490487" y="1823487"/>
              <a:ext cx="3211025" cy="3211025"/>
            </a:xfrm>
            <a:prstGeom prst="ellipse">
              <a:avLst/>
            </a:prstGeom>
            <a:solidFill>
              <a:srgbClr val="F6F7F6"/>
            </a:solidFill>
            <a:ln>
              <a:noFill/>
            </a:ln>
            <a:effectLst>
              <a:outerShdw blurRad="279400" dist="190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C7485E-88D9-4613-B9CD-31B72A95673C}"/>
                </a:ext>
              </a:extLst>
            </p:cNvPr>
            <p:cNvSpPr/>
            <p:nvPr/>
          </p:nvSpPr>
          <p:spPr>
            <a:xfrm>
              <a:off x="4596826" y="1929826"/>
              <a:ext cx="2998348" cy="2998348"/>
            </a:xfrm>
            <a:prstGeom prst="ellipse">
              <a:avLst/>
            </a:prstGeom>
            <a:solidFill>
              <a:srgbClr val="F6F6F6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2C5E3F-B9AC-416D-929D-0BE76FA5D063}"/>
                </a:ext>
              </a:extLst>
            </p:cNvPr>
            <p:cNvSpPr txBox="1"/>
            <p:nvPr/>
          </p:nvSpPr>
          <p:spPr>
            <a:xfrm>
              <a:off x="4732053" y="3090046"/>
              <a:ext cx="28631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1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Plan de présentation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749A1A-2C7A-4A2E-9B44-B9F98057C57B}"/>
              </a:ext>
            </a:extLst>
          </p:cNvPr>
          <p:cNvGrpSpPr/>
          <p:nvPr/>
        </p:nvGrpSpPr>
        <p:grpSpPr>
          <a:xfrm>
            <a:off x="2113614" y="1697563"/>
            <a:ext cx="1858780" cy="908226"/>
            <a:chOff x="2113614" y="1697563"/>
            <a:chExt cx="1858780" cy="90822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7203B36-4CAA-49C9-80CF-9FD923CC6B3C}"/>
                </a:ext>
              </a:extLst>
            </p:cNvPr>
            <p:cNvSpPr/>
            <p:nvPr/>
          </p:nvSpPr>
          <p:spPr>
            <a:xfrm>
              <a:off x="2113614" y="1697563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0066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CC6929-5733-4C5F-BDE5-22CEE3E203C5}"/>
                </a:ext>
              </a:extLst>
            </p:cNvPr>
            <p:cNvGrpSpPr/>
            <p:nvPr/>
          </p:nvGrpSpPr>
          <p:grpSpPr>
            <a:xfrm>
              <a:off x="2210484" y="1752173"/>
              <a:ext cx="1665039" cy="853616"/>
              <a:chOff x="2206226" y="4236627"/>
              <a:chExt cx="1665039" cy="85361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04654F-60E6-47C0-ADF7-FE7490BD7EC6}"/>
                  </a:ext>
                </a:extLst>
              </p:cNvPr>
              <p:cNvSpPr txBox="1"/>
              <p:nvPr/>
            </p:nvSpPr>
            <p:spPr>
              <a:xfrm>
                <a:off x="2206226" y="4236627"/>
                <a:ext cx="1656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II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8FD0D13-44D1-4481-8452-01D04F8641BD}"/>
                  </a:ext>
                </a:extLst>
              </p:cNvPr>
              <p:cNvCxnSpPr/>
              <p:nvPr/>
            </p:nvCxnSpPr>
            <p:spPr>
              <a:xfrm>
                <a:off x="2669096" y="4554822"/>
                <a:ext cx="75537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B3CFE4-A2D9-409C-B4CE-81D0CEBEBDC6}"/>
                  </a:ext>
                </a:extLst>
              </p:cNvPr>
              <p:cNvSpPr txBox="1"/>
              <p:nvPr/>
            </p:nvSpPr>
            <p:spPr>
              <a:xfrm>
                <a:off x="2214743" y="4505468"/>
                <a:ext cx="1656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Traitement des données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486C55-A741-4141-85BE-C48D4D4FB36F}"/>
              </a:ext>
            </a:extLst>
          </p:cNvPr>
          <p:cNvGrpSpPr/>
          <p:nvPr/>
        </p:nvGrpSpPr>
        <p:grpSpPr>
          <a:xfrm>
            <a:off x="2113614" y="4174761"/>
            <a:ext cx="1858780" cy="895505"/>
            <a:chOff x="2113614" y="4174761"/>
            <a:chExt cx="1858780" cy="89550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AA3E6B1-FAA6-4B34-9B58-3164A75CE2EB}"/>
                </a:ext>
              </a:extLst>
            </p:cNvPr>
            <p:cNvSpPr/>
            <p:nvPr/>
          </p:nvSpPr>
          <p:spPr>
            <a:xfrm>
              <a:off x="2113614" y="4174761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chemeClr val="accent1">
                <a:alpha val="60000"/>
              </a:scheme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D18880-EA55-4D62-B7D3-2D7D955DF07A}"/>
                </a:ext>
              </a:extLst>
            </p:cNvPr>
            <p:cNvGrpSpPr/>
            <p:nvPr/>
          </p:nvGrpSpPr>
          <p:grpSpPr>
            <a:xfrm>
              <a:off x="2225832" y="4343278"/>
              <a:ext cx="1665039" cy="654131"/>
              <a:chOff x="2206226" y="4333147"/>
              <a:chExt cx="1665039" cy="65413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BC268D-296A-46CC-8501-A80F2F46367C}"/>
                  </a:ext>
                </a:extLst>
              </p:cNvPr>
              <p:cNvSpPr txBox="1"/>
              <p:nvPr/>
            </p:nvSpPr>
            <p:spPr>
              <a:xfrm>
                <a:off x="2206226" y="4333147"/>
                <a:ext cx="1656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I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EC10621-DB9B-4623-826D-6EFB0BE1E312}"/>
                  </a:ext>
                </a:extLst>
              </p:cNvPr>
              <p:cNvCxnSpPr/>
              <p:nvPr/>
            </p:nvCxnSpPr>
            <p:spPr>
              <a:xfrm>
                <a:off x="2669096" y="4637118"/>
                <a:ext cx="75537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845F8A-16F4-4CAF-8AE2-DC424576D0FF}"/>
                  </a:ext>
                </a:extLst>
              </p:cNvPr>
              <p:cNvSpPr txBox="1"/>
              <p:nvPr/>
            </p:nvSpPr>
            <p:spPr>
              <a:xfrm>
                <a:off x="2214743" y="4648724"/>
                <a:ext cx="1656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Introduction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8DBE0A-494B-4074-B44D-3FF4BEEEFCE9}"/>
              </a:ext>
            </a:extLst>
          </p:cNvPr>
          <p:cNvGrpSpPr/>
          <p:nvPr/>
        </p:nvGrpSpPr>
        <p:grpSpPr>
          <a:xfrm>
            <a:off x="5166610" y="136477"/>
            <a:ext cx="1858780" cy="895505"/>
            <a:chOff x="5166610" y="157026"/>
            <a:chExt cx="1858780" cy="89550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F691350-E405-4253-9CED-6E5A863D89D5}"/>
                </a:ext>
              </a:extLst>
            </p:cNvPr>
            <p:cNvSpPr/>
            <p:nvPr/>
          </p:nvSpPr>
          <p:spPr>
            <a:xfrm>
              <a:off x="5166610" y="157026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C000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8889C5-479F-4774-AC63-2B4C32574FCD}"/>
                </a:ext>
              </a:extLst>
            </p:cNvPr>
            <p:cNvGrpSpPr/>
            <p:nvPr/>
          </p:nvGrpSpPr>
          <p:grpSpPr>
            <a:xfrm>
              <a:off x="5249122" y="303266"/>
              <a:ext cx="1665039" cy="654131"/>
              <a:chOff x="2206226" y="4333147"/>
              <a:chExt cx="1665039" cy="6541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7CCC20-98D5-426F-B622-74C7E85AAA93}"/>
                  </a:ext>
                </a:extLst>
              </p:cNvPr>
              <p:cNvSpPr txBox="1"/>
              <p:nvPr/>
            </p:nvSpPr>
            <p:spPr>
              <a:xfrm>
                <a:off x="2206226" y="4333147"/>
                <a:ext cx="1656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III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8FBA990-3BA1-4571-B576-AB0E32BF8599}"/>
                  </a:ext>
                </a:extLst>
              </p:cNvPr>
              <p:cNvCxnSpPr/>
              <p:nvPr/>
            </p:nvCxnSpPr>
            <p:spPr>
              <a:xfrm>
                <a:off x="2669096" y="4637118"/>
                <a:ext cx="75537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394BDF-3F06-4F6B-82C4-F7DA188DB043}"/>
                  </a:ext>
                </a:extLst>
              </p:cNvPr>
              <p:cNvSpPr txBox="1"/>
              <p:nvPr/>
            </p:nvSpPr>
            <p:spPr>
              <a:xfrm>
                <a:off x="2214743" y="4648724"/>
                <a:ext cx="1656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Modélisations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BB1F2D0-14F1-44B1-8DEF-6E6380E6093F}"/>
              </a:ext>
            </a:extLst>
          </p:cNvPr>
          <p:cNvGrpSpPr/>
          <p:nvPr/>
        </p:nvGrpSpPr>
        <p:grpSpPr>
          <a:xfrm>
            <a:off x="8207246" y="1659405"/>
            <a:ext cx="1858780" cy="915062"/>
            <a:chOff x="8205248" y="1678005"/>
            <a:chExt cx="1858780" cy="91506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BC9B6E-6AA3-47BA-AC29-5598F9F7C33B}"/>
                </a:ext>
              </a:extLst>
            </p:cNvPr>
            <p:cNvSpPr/>
            <p:nvPr/>
          </p:nvSpPr>
          <p:spPr>
            <a:xfrm>
              <a:off x="8205248" y="1697562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CC00CC">
                <a:alpha val="3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0E4B27-3638-474D-82C3-CFA85A00A362}"/>
                </a:ext>
              </a:extLst>
            </p:cNvPr>
            <p:cNvGrpSpPr/>
            <p:nvPr/>
          </p:nvGrpSpPr>
          <p:grpSpPr>
            <a:xfrm>
              <a:off x="8302117" y="1678005"/>
              <a:ext cx="1698417" cy="891407"/>
              <a:chOff x="2206225" y="4162459"/>
              <a:chExt cx="1698417" cy="89140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A84404-293D-4378-B55C-6F2DAA4B7FD7}"/>
                  </a:ext>
                </a:extLst>
              </p:cNvPr>
              <p:cNvSpPr txBox="1"/>
              <p:nvPr/>
            </p:nvSpPr>
            <p:spPr>
              <a:xfrm>
                <a:off x="2206226" y="4162459"/>
                <a:ext cx="1656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IV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E6EAA15-F24E-4B83-85EA-52C900FF2BD4}"/>
                  </a:ext>
                </a:extLst>
              </p:cNvPr>
              <p:cNvCxnSpPr/>
              <p:nvPr/>
            </p:nvCxnSpPr>
            <p:spPr>
              <a:xfrm>
                <a:off x="2669096" y="4472526"/>
                <a:ext cx="75537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6C798E-4669-4E4A-B081-1E94A4F80C61}"/>
                  </a:ext>
                </a:extLst>
              </p:cNvPr>
              <p:cNvSpPr txBox="1"/>
              <p:nvPr/>
            </p:nvSpPr>
            <p:spPr>
              <a:xfrm>
                <a:off x="2206225" y="4469091"/>
                <a:ext cx="16984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Evaluation du score énergétique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3A9C99-BA82-4885-B6F2-8E7C34FC7DCC}"/>
              </a:ext>
            </a:extLst>
          </p:cNvPr>
          <p:cNvGrpSpPr/>
          <p:nvPr/>
        </p:nvGrpSpPr>
        <p:grpSpPr>
          <a:xfrm>
            <a:off x="8273557" y="4174761"/>
            <a:ext cx="1858780" cy="895505"/>
            <a:chOff x="8273557" y="4174761"/>
            <a:chExt cx="1858780" cy="89550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746FCBD-20E2-439A-BFDA-4DA4112F3A42}"/>
                </a:ext>
              </a:extLst>
            </p:cNvPr>
            <p:cNvSpPr/>
            <p:nvPr/>
          </p:nvSpPr>
          <p:spPr>
            <a:xfrm>
              <a:off x="8273557" y="4174761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339933">
                <a:alpha val="39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CDD5DD8-3B27-413D-B9A5-878D3FD759E9}"/>
                </a:ext>
              </a:extLst>
            </p:cNvPr>
            <p:cNvGrpSpPr/>
            <p:nvPr/>
          </p:nvGrpSpPr>
          <p:grpSpPr>
            <a:xfrm>
              <a:off x="8400987" y="4319024"/>
              <a:ext cx="1665039" cy="654131"/>
              <a:chOff x="2206226" y="4333147"/>
              <a:chExt cx="1665039" cy="65413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718079-9AAD-4B7F-809A-476D66943AEA}"/>
                  </a:ext>
                </a:extLst>
              </p:cNvPr>
              <p:cNvSpPr txBox="1"/>
              <p:nvPr/>
            </p:nvSpPr>
            <p:spPr>
              <a:xfrm>
                <a:off x="2206226" y="4333147"/>
                <a:ext cx="1656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V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9773EF4-FD48-43EC-854F-804B48E49189}"/>
                  </a:ext>
                </a:extLst>
              </p:cNvPr>
              <p:cNvCxnSpPr/>
              <p:nvPr/>
            </p:nvCxnSpPr>
            <p:spPr>
              <a:xfrm>
                <a:off x="2669096" y="4637118"/>
                <a:ext cx="75537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8835114-DB55-445A-A1D3-7AC681F8C892}"/>
                  </a:ext>
                </a:extLst>
              </p:cNvPr>
              <p:cNvSpPr txBox="1"/>
              <p:nvPr/>
            </p:nvSpPr>
            <p:spPr>
              <a:xfrm>
                <a:off x="2214743" y="4648724"/>
                <a:ext cx="1656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394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5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5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8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r="73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54">
            <a:extLst>
              <a:ext uri="{FF2B5EF4-FFF2-40B4-BE49-F238E27FC236}">
                <a16:creationId xmlns:a16="http://schemas.microsoft.com/office/drawing/2014/main" id="{04590ACD-8D24-B3EC-2FD9-A4B0919448BE}"/>
              </a:ext>
            </a:extLst>
          </p:cNvPr>
          <p:cNvGrpSpPr/>
          <p:nvPr/>
        </p:nvGrpSpPr>
        <p:grpSpPr>
          <a:xfrm>
            <a:off x="4345323" y="168660"/>
            <a:ext cx="3501354" cy="543609"/>
            <a:chOff x="8205247" y="1738658"/>
            <a:chExt cx="1858780" cy="895505"/>
          </a:xfrm>
        </p:grpSpPr>
        <p:sp>
          <p:nvSpPr>
            <p:cNvPr id="7" name="Rectangle: Rounded Corners 19">
              <a:extLst>
                <a:ext uri="{FF2B5EF4-FFF2-40B4-BE49-F238E27FC236}">
                  <a16:creationId xmlns:a16="http://schemas.microsoft.com/office/drawing/2014/main" id="{99DD18B4-B171-1F53-78AD-32444C8D86C3}"/>
                </a:ext>
              </a:extLst>
            </p:cNvPr>
            <p:cNvSpPr/>
            <p:nvPr/>
          </p:nvSpPr>
          <p:spPr>
            <a:xfrm>
              <a:off x="8205247" y="1738658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CC00CC">
                <a:alpha val="3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410723FC-E154-BA25-2C0B-C225F666AEF7}"/>
                </a:ext>
              </a:extLst>
            </p:cNvPr>
            <p:cNvSpPr txBox="1"/>
            <p:nvPr/>
          </p:nvSpPr>
          <p:spPr>
            <a:xfrm>
              <a:off x="8285429" y="2017133"/>
              <a:ext cx="1698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Importance des variables</a:t>
              </a:r>
            </a:p>
          </p:txBody>
        </p:sp>
      </p:grpSp>
      <p:sp>
        <p:nvSpPr>
          <p:cNvPr id="13" name="TextBox 29">
            <a:extLst>
              <a:ext uri="{FF2B5EF4-FFF2-40B4-BE49-F238E27FC236}">
                <a16:creationId xmlns:a16="http://schemas.microsoft.com/office/drawing/2014/main" id="{16243BEB-15AD-5B3E-876D-BD7886C744DE}"/>
              </a:ext>
            </a:extLst>
          </p:cNvPr>
          <p:cNvSpPr txBox="1"/>
          <p:nvPr/>
        </p:nvSpPr>
        <p:spPr>
          <a:xfrm>
            <a:off x="4763210" y="1434282"/>
            <a:ext cx="2734870" cy="374571"/>
          </a:xfrm>
          <a:prstGeom prst="roundRect">
            <a:avLst/>
          </a:prstGeom>
          <a:solidFill>
            <a:srgbClr val="FF5969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OpenSans-Light"/>
              </a:rPr>
              <a:t>Consommation d’énergie</a:t>
            </a:r>
            <a:endParaRPr kumimoji="0" lang="fr-FR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sSerif" panose="00000400000000000000" pitchFamily="2" charset="2"/>
              <a:ea typeface="+mn-ea"/>
              <a:cs typeface="+mn-cs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3997787-2D9A-F3DA-322C-6CD25085A5F5}"/>
              </a:ext>
            </a:extLst>
          </p:cNvPr>
          <p:cNvGrpSpPr/>
          <p:nvPr/>
        </p:nvGrpSpPr>
        <p:grpSpPr>
          <a:xfrm>
            <a:off x="7498080" y="1808853"/>
            <a:ext cx="4221877" cy="4880487"/>
            <a:chOff x="7498080" y="1808853"/>
            <a:chExt cx="4221877" cy="4880487"/>
          </a:xfrm>
        </p:grpSpPr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6B4562D3-DD19-5C4D-A93E-1D6A14CDB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080" y="2295342"/>
              <a:ext cx="4210915" cy="439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9">
              <a:extLst>
                <a:ext uri="{FF2B5EF4-FFF2-40B4-BE49-F238E27FC236}">
                  <a16:creationId xmlns:a16="http://schemas.microsoft.com/office/drawing/2014/main" id="{5AF5D283-80C3-6AEA-D030-A4253B9BF8BB}"/>
                </a:ext>
              </a:extLst>
            </p:cNvPr>
            <p:cNvSpPr txBox="1"/>
            <p:nvPr/>
          </p:nvSpPr>
          <p:spPr>
            <a:xfrm>
              <a:off x="7743204" y="1808853"/>
              <a:ext cx="3976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OpenSans-Light"/>
                </a:rPr>
                <a:t>Avec</a:t>
              </a:r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 le score énergétique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9970A4A-A87E-E05D-C6BF-5AB9273F55F9}"/>
              </a:ext>
            </a:extLst>
          </p:cNvPr>
          <p:cNvGrpSpPr/>
          <p:nvPr/>
        </p:nvGrpSpPr>
        <p:grpSpPr>
          <a:xfrm>
            <a:off x="43336" y="1978130"/>
            <a:ext cx="4453025" cy="4700231"/>
            <a:chOff x="43336" y="1978130"/>
            <a:chExt cx="4453025" cy="4700231"/>
          </a:xfrm>
        </p:grpSpPr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9F6BDB69-5E81-27C8-7086-C09E512CC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6" y="2295342"/>
              <a:ext cx="4453025" cy="4383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8904DAC9-C866-8438-94AF-42C2A4FDBEB5}"/>
                </a:ext>
              </a:extLst>
            </p:cNvPr>
            <p:cNvSpPr txBox="1"/>
            <p:nvPr/>
          </p:nvSpPr>
          <p:spPr>
            <a:xfrm>
              <a:off x="204698" y="1978130"/>
              <a:ext cx="3976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Sans le score énergétique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51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r="73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54">
            <a:extLst>
              <a:ext uri="{FF2B5EF4-FFF2-40B4-BE49-F238E27FC236}">
                <a16:creationId xmlns:a16="http://schemas.microsoft.com/office/drawing/2014/main" id="{04590ACD-8D24-B3EC-2FD9-A4B0919448BE}"/>
              </a:ext>
            </a:extLst>
          </p:cNvPr>
          <p:cNvGrpSpPr/>
          <p:nvPr/>
        </p:nvGrpSpPr>
        <p:grpSpPr>
          <a:xfrm>
            <a:off x="4345323" y="168660"/>
            <a:ext cx="3501354" cy="543609"/>
            <a:chOff x="8205247" y="1738658"/>
            <a:chExt cx="1858780" cy="895505"/>
          </a:xfrm>
        </p:grpSpPr>
        <p:sp>
          <p:nvSpPr>
            <p:cNvPr id="7" name="Rectangle: Rounded Corners 19">
              <a:extLst>
                <a:ext uri="{FF2B5EF4-FFF2-40B4-BE49-F238E27FC236}">
                  <a16:creationId xmlns:a16="http://schemas.microsoft.com/office/drawing/2014/main" id="{99DD18B4-B171-1F53-78AD-32444C8D86C3}"/>
                </a:ext>
              </a:extLst>
            </p:cNvPr>
            <p:cNvSpPr/>
            <p:nvPr/>
          </p:nvSpPr>
          <p:spPr>
            <a:xfrm>
              <a:off x="8205247" y="1738658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CC00CC">
                <a:alpha val="3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410723FC-E154-BA25-2C0B-C225F666AEF7}"/>
                </a:ext>
              </a:extLst>
            </p:cNvPr>
            <p:cNvSpPr txBox="1"/>
            <p:nvPr/>
          </p:nvSpPr>
          <p:spPr>
            <a:xfrm>
              <a:off x="8301903" y="1847856"/>
              <a:ext cx="169841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Importance des variables</a:t>
              </a:r>
            </a:p>
          </p:txBody>
        </p: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F3DF75C8-706C-FA3B-16EC-DA4C4BEA0073}"/>
              </a:ext>
            </a:extLst>
          </p:cNvPr>
          <p:cNvSpPr txBox="1"/>
          <p:nvPr/>
        </p:nvSpPr>
        <p:spPr>
          <a:xfrm>
            <a:off x="4575447" y="1066225"/>
            <a:ext cx="3026170" cy="374571"/>
          </a:xfrm>
          <a:prstGeom prst="roundRect">
            <a:avLst/>
          </a:prstGeom>
          <a:solidFill>
            <a:srgbClr val="FF5969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OpenSans-Light"/>
              </a:rPr>
              <a:t>Emission de gaz à effet de serre</a:t>
            </a:r>
            <a:endParaRPr kumimoji="0" lang="fr-FR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sSerif" panose="00000400000000000000" pitchFamily="2" charset="2"/>
              <a:ea typeface="+mn-ea"/>
              <a:cs typeface="+mn-c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756B3B9-96C8-1E0A-7569-3731A8EF9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683" y="2305740"/>
            <a:ext cx="4428449" cy="43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20C330D1-7A78-2F5C-6B28-5D353820B287}"/>
              </a:ext>
            </a:extLst>
          </p:cNvPr>
          <p:cNvGrpSpPr/>
          <p:nvPr/>
        </p:nvGrpSpPr>
        <p:grpSpPr>
          <a:xfrm>
            <a:off x="398525" y="1741116"/>
            <a:ext cx="4423731" cy="4918809"/>
            <a:chOff x="398525" y="1741116"/>
            <a:chExt cx="4423731" cy="4918809"/>
          </a:xfrm>
        </p:grpSpPr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73D58C84-7804-7201-D3AD-945CA3857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25" y="2305740"/>
              <a:ext cx="4423731" cy="435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29">
              <a:extLst>
                <a:ext uri="{FF2B5EF4-FFF2-40B4-BE49-F238E27FC236}">
                  <a16:creationId xmlns:a16="http://schemas.microsoft.com/office/drawing/2014/main" id="{D4F1B107-8B5E-A4FB-337D-5AB728F6EF44}"/>
                </a:ext>
              </a:extLst>
            </p:cNvPr>
            <p:cNvSpPr txBox="1"/>
            <p:nvPr/>
          </p:nvSpPr>
          <p:spPr>
            <a:xfrm>
              <a:off x="752927" y="1741116"/>
              <a:ext cx="3976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0" u="none" strike="noStrike" baseline="0" dirty="0">
                  <a:solidFill>
                    <a:schemeClr val="bg1"/>
                  </a:solidFill>
                  <a:latin typeface="OpenSans-Light"/>
                </a:rPr>
                <a:t>Sans le score énergétique</a:t>
              </a: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  <p:sp>
        <p:nvSpPr>
          <p:cNvPr id="8" name="TextBox 29">
            <a:extLst>
              <a:ext uri="{FF2B5EF4-FFF2-40B4-BE49-F238E27FC236}">
                <a16:creationId xmlns:a16="http://schemas.microsoft.com/office/drawing/2014/main" id="{B09388AF-FFD5-26C2-20F4-94CAEF48E01E}"/>
              </a:ext>
            </a:extLst>
          </p:cNvPr>
          <p:cNvSpPr txBox="1"/>
          <p:nvPr/>
        </p:nvSpPr>
        <p:spPr>
          <a:xfrm>
            <a:off x="7653647" y="1741116"/>
            <a:ext cx="397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0" u="none" strike="noStrike" baseline="0" dirty="0">
                <a:solidFill>
                  <a:schemeClr val="bg1"/>
                </a:solidFill>
                <a:latin typeface="OpenSans-Light"/>
              </a:rPr>
              <a:t>Avec le score énergétique</a:t>
            </a:r>
            <a:endParaRPr kumimoji="0" lang="fr-FR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sSerif" panose="00000400000000000000" pitchFamily="2" charset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51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2C76EF8D-36C7-AAC2-9DF0-26A2141A802E}"/>
              </a:ext>
            </a:extLst>
          </p:cNvPr>
          <p:cNvSpPr txBox="1"/>
          <p:nvPr/>
        </p:nvSpPr>
        <p:spPr>
          <a:xfrm>
            <a:off x="2019941" y="2263947"/>
            <a:ext cx="8664101" cy="3411998"/>
          </a:xfrm>
          <a:prstGeom prst="roundRect">
            <a:avLst/>
          </a:prstGeom>
          <a:solidFill>
            <a:srgbClr val="FF5969">
              <a:alpha val="61000"/>
            </a:srgbClr>
          </a:solidFill>
          <a:ln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i="0" u="none" strike="noStrike" baseline="0" dirty="0">
                <a:solidFill>
                  <a:srgbClr val="FFFFFF"/>
                </a:solidFill>
                <a:latin typeface="OpenSans-Regular"/>
              </a:rPr>
              <a:t>Tous les modèles testés ont généré d’assez bons résultats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i="0" u="none" strike="noStrike" baseline="0" dirty="0">
                <a:solidFill>
                  <a:srgbClr val="FFFFFF"/>
                </a:solidFill>
                <a:latin typeface="OpenSans-Regular"/>
              </a:rPr>
              <a:t>Nous avons préféré le </a:t>
            </a:r>
            <a:r>
              <a:rPr lang="fr-FR" sz="2000" b="1" i="0" u="none" strike="noStrike" baseline="0" dirty="0" err="1">
                <a:solidFill>
                  <a:srgbClr val="FFFFFF"/>
                </a:solidFill>
                <a:latin typeface="OpenSans-Regular"/>
              </a:rPr>
              <a:t>XGBRegressor</a:t>
            </a:r>
            <a:r>
              <a:rPr lang="fr-FR" sz="2000" b="1" i="0" u="none" strike="noStrike" baseline="0" dirty="0">
                <a:solidFill>
                  <a:srgbClr val="FFFFFF"/>
                </a:solidFill>
                <a:latin typeface="OpenSans-Regular"/>
              </a:rPr>
              <a:t> avec les hyperparamètres trouvé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i="0" u="none" strike="noStrike" baseline="0" dirty="0">
                <a:solidFill>
                  <a:srgbClr val="FFFFFF"/>
                </a:solidFill>
                <a:latin typeface="OpenSans-Regular"/>
              </a:rPr>
              <a:t>L'Energy star améliore les prédictions, mais son impact est modeste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i="0" u="none" strike="noStrike" baseline="0" dirty="0">
                <a:solidFill>
                  <a:srgbClr val="FFFFFF"/>
                </a:solidFill>
                <a:latin typeface="OpenSans-Regular"/>
              </a:rPr>
              <a:t>En prenant compte</a:t>
            </a:r>
            <a:r>
              <a:rPr lang="fr-FR" sz="2000" b="1" i="0" u="none" strike="noStrike" dirty="0">
                <a:solidFill>
                  <a:srgbClr val="FFFFFF"/>
                </a:solidFill>
                <a:latin typeface="OpenSans-Regular"/>
              </a:rPr>
              <a:t> </a:t>
            </a:r>
            <a:r>
              <a:rPr lang="fr-FR" sz="2000" b="1" dirty="0">
                <a:solidFill>
                  <a:srgbClr val="FFFFFF"/>
                </a:solidFill>
                <a:latin typeface="OpenSans-Regular"/>
              </a:rPr>
              <a:t>la quantité peu importante des données et </a:t>
            </a:r>
            <a:r>
              <a:rPr lang="fr-FR" sz="2000" b="1" i="0" u="none" strike="noStrike" baseline="0" dirty="0">
                <a:solidFill>
                  <a:srgbClr val="FFFFFF"/>
                </a:solidFill>
                <a:latin typeface="OpenSans-Regular"/>
              </a:rPr>
              <a:t>la faible amélioration, le score énergétique présente </a:t>
            </a:r>
            <a:r>
              <a:rPr lang="fr-FR" sz="2000" b="1" i="0" u="none" strike="noStrike" dirty="0">
                <a:solidFill>
                  <a:srgbClr val="FFFFFF"/>
                </a:solidFill>
                <a:latin typeface="OpenSans-Regular"/>
              </a:rPr>
              <a:t>peu d’</a:t>
            </a:r>
            <a:r>
              <a:rPr lang="fr-FR" sz="2000" b="1" i="0" u="none" strike="noStrike" baseline="0" dirty="0">
                <a:solidFill>
                  <a:srgbClr val="FFFFFF"/>
                </a:solidFill>
                <a:latin typeface="OpenSans-Regular"/>
              </a:rPr>
              <a:t>intérêt.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2" name="Group 55">
            <a:extLst>
              <a:ext uri="{FF2B5EF4-FFF2-40B4-BE49-F238E27FC236}">
                <a16:creationId xmlns:a16="http://schemas.microsoft.com/office/drawing/2014/main" id="{0EB00CE0-02FF-8A3D-EC2D-8CD7A135935E}"/>
              </a:ext>
            </a:extLst>
          </p:cNvPr>
          <p:cNvGrpSpPr/>
          <p:nvPr/>
        </p:nvGrpSpPr>
        <p:grpSpPr>
          <a:xfrm>
            <a:off x="4709816" y="231090"/>
            <a:ext cx="2772367" cy="1675562"/>
            <a:chOff x="8273557" y="4174761"/>
            <a:chExt cx="1858780" cy="895505"/>
          </a:xfrm>
        </p:grpSpPr>
        <p:sp>
          <p:nvSpPr>
            <p:cNvPr id="3" name="Rectangle: Rounded Corners 20">
              <a:extLst>
                <a:ext uri="{FF2B5EF4-FFF2-40B4-BE49-F238E27FC236}">
                  <a16:creationId xmlns:a16="http://schemas.microsoft.com/office/drawing/2014/main" id="{ACA9A5EB-EB81-6889-D482-A33DCD5AF84F}"/>
                </a:ext>
              </a:extLst>
            </p:cNvPr>
            <p:cNvSpPr/>
            <p:nvPr/>
          </p:nvSpPr>
          <p:spPr>
            <a:xfrm>
              <a:off x="8273557" y="4174761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339933">
                <a:alpha val="39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" name="Group 35">
              <a:extLst>
                <a:ext uri="{FF2B5EF4-FFF2-40B4-BE49-F238E27FC236}">
                  <a16:creationId xmlns:a16="http://schemas.microsoft.com/office/drawing/2014/main" id="{7552E669-0236-2D55-4DB5-93ABD87E7611}"/>
                </a:ext>
              </a:extLst>
            </p:cNvPr>
            <p:cNvGrpSpPr/>
            <p:nvPr/>
          </p:nvGrpSpPr>
          <p:grpSpPr>
            <a:xfrm>
              <a:off x="8400987" y="4319024"/>
              <a:ext cx="1665039" cy="595873"/>
              <a:chOff x="2206226" y="4333147"/>
              <a:chExt cx="1665039" cy="595873"/>
            </a:xfrm>
          </p:grpSpPr>
          <p:sp>
            <p:nvSpPr>
              <p:cNvPr id="19" name="TextBox 36">
                <a:extLst>
                  <a:ext uri="{FF2B5EF4-FFF2-40B4-BE49-F238E27FC236}">
                    <a16:creationId xmlns:a16="http://schemas.microsoft.com/office/drawing/2014/main" id="{7BAD92CD-E55A-0621-5170-8F6502F764A9}"/>
                  </a:ext>
                </a:extLst>
              </p:cNvPr>
              <p:cNvSpPr txBox="1"/>
              <p:nvPr/>
            </p:nvSpPr>
            <p:spPr>
              <a:xfrm>
                <a:off x="2206226" y="4333147"/>
                <a:ext cx="1656522" cy="236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V</a:t>
                </a:r>
              </a:p>
            </p:txBody>
          </p:sp>
          <p:cxnSp>
            <p:nvCxnSpPr>
              <p:cNvPr id="20" name="Straight Connector 37">
                <a:extLst>
                  <a:ext uri="{FF2B5EF4-FFF2-40B4-BE49-F238E27FC236}">
                    <a16:creationId xmlns:a16="http://schemas.microsoft.com/office/drawing/2014/main" id="{DE3A1A4A-3504-6E1A-0273-AFE1A3E643C0}"/>
                  </a:ext>
                </a:extLst>
              </p:cNvPr>
              <p:cNvCxnSpPr/>
              <p:nvPr/>
            </p:nvCxnSpPr>
            <p:spPr>
              <a:xfrm>
                <a:off x="2665317" y="4636636"/>
                <a:ext cx="75537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38">
                <a:extLst>
                  <a:ext uri="{FF2B5EF4-FFF2-40B4-BE49-F238E27FC236}">
                    <a16:creationId xmlns:a16="http://schemas.microsoft.com/office/drawing/2014/main" id="{D9599E32-5A29-003E-D809-0356DAFB54C6}"/>
                  </a:ext>
                </a:extLst>
              </p:cNvPr>
              <p:cNvSpPr txBox="1"/>
              <p:nvPr/>
            </p:nvSpPr>
            <p:spPr>
              <a:xfrm>
                <a:off x="2214743" y="4692685"/>
                <a:ext cx="1656522" cy="236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ansSerif" panose="00000400000000000000" pitchFamily="2" charset="2"/>
                    <a:ea typeface="+mn-ea"/>
                    <a:cs typeface="+mn-cs"/>
                  </a:rPr>
                  <a:t>Conclusion</a:t>
                </a:r>
                <a:endParaRPr kumimoji="0" lang="fr-FR" sz="16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4662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2C76EF8D-36C7-AAC2-9DF0-26A2141A802E}"/>
              </a:ext>
            </a:extLst>
          </p:cNvPr>
          <p:cNvSpPr txBox="1"/>
          <p:nvPr/>
        </p:nvSpPr>
        <p:spPr>
          <a:xfrm>
            <a:off x="1784375" y="2377843"/>
            <a:ext cx="8623250" cy="3411998"/>
          </a:xfrm>
          <a:prstGeom prst="roundRect">
            <a:avLst/>
          </a:prstGeom>
          <a:solidFill>
            <a:srgbClr val="FF5969">
              <a:alpha val="61000"/>
            </a:srgbClr>
          </a:solidFill>
          <a:ln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i="0" u="none" strike="noStrike" baseline="0" dirty="0">
                <a:solidFill>
                  <a:srgbClr val="FFFFFF"/>
                </a:solidFill>
                <a:latin typeface="OpenSans-Regular"/>
              </a:rPr>
              <a:t>Imputer les valeurs manquantes du score énergétique par la médiane ;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FFFFFF"/>
                </a:solidFill>
                <a:latin typeface="OpenSans-Regular"/>
              </a:rPr>
              <a:t>Faire un </a:t>
            </a:r>
            <a:r>
              <a:rPr lang="fr-FR" sz="2000" b="1" dirty="0" err="1">
                <a:solidFill>
                  <a:srgbClr val="FFFFFF"/>
                </a:solidFill>
                <a:latin typeface="OpenSans-Regular"/>
              </a:rPr>
              <a:t>stacking</a:t>
            </a:r>
            <a:r>
              <a:rPr lang="fr-FR" sz="2000" b="1" dirty="0">
                <a:solidFill>
                  <a:srgbClr val="FFFFFF"/>
                </a:solidFill>
                <a:latin typeface="OpenSans-Regular"/>
              </a:rPr>
              <a:t> : combiner au mieux les modèles qui sont individuellement performants ; 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FFFFFF"/>
                </a:solidFill>
                <a:latin typeface="OpenSans-Regular"/>
              </a:rPr>
              <a:t>Faire un </a:t>
            </a:r>
            <a:r>
              <a:rPr lang="fr-FR" sz="2000" b="1" dirty="0" err="1">
                <a:solidFill>
                  <a:srgbClr val="FFFFFF"/>
                </a:solidFill>
                <a:latin typeface="OpenSans-Regular"/>
              </a:rPr>
              <a:t>bootstrap</a:t>
            </a:r>
            <a:r>
              <a:rPr lang="fr-FR" sz="2000" b="1" dirty="0">
                <a:solidFill>
                  <a:srgbClr val="FFFFFF"/>
                </a:solidFill>
                <a:latin typeface="OpenSans-Regular"/>
              </a:rPr>
              <a:t> : entraîner différents modèles sur différentes vues de données</a:t>
            </a:r>
            <a:endParaRPr lang="en-US" sz="2000" b="1" dirty="0">
              <a:solidFill>
                <a:srgbClr val="FFFFFF"/>
              </a:solidFill>
              <a:latin typeface="OpenSans-Regular"/>
            </a:endParaRPr>
          </a:p>
        </p:txBody>
      </p:sp>
      <p:grpSp>
        <p:nvGrpSpPr>
          <p:cNvPr id="2" name="Group 55">
            <a:extLst>
              <a:ext uri="{FF2B5EF4-FFF2-40B4-BE49-F238E27FC236}">
                <a16:creationId xmlns:a16="http://schemas.microsoft.com/office/drawing/2014/main" id="{0EB00CE0-02FF-8A3D-EC2D-8CD7A135935E}"/>
              </a:ext>
            </a:extLst>
          </p:cNvPr>
          <p:cNvGrpSpPr/>
          <p:nvPr/>
        </p:nvGrpSpPr>
        <p:grpSpPr>
          <a:xfrm>
            <a:off x="4709814" y="202020"/>
            <a:ext cx="2772367" cy="790233"/>
            <a:chOff x="8273558" y="4174762"/>
            <a:chExt cx="1858780" cy="895505"/>
          </a:xfrm>
        </p:grpSpPr>
        <p:sp>
          <p:nvSpPr>
            <p:cNvPr id="3" name="Rectangle: Rounded Corners 20">
              <a:extLst>
                <a:ext uri="{FF2B5EF4-FFF2-40B4-BE49-F238E27FC236}">
                  <a16:creationId xmlns:a16="http://schemas.microsoft.com/office/drawing/2014/main" id="{ACA9A5EB-EB81-6889-D482-A33DCD5AF84F}"/>
                </a:ext>
              </a:extLst>
            </p:cNvPr>
            <p:cNvSpPr/>
            <p:nvPr/>
          </p:nvSpPr>
          <p:spPr>
            <a:xfrm>
              <a:off x="8273558" y="4174762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339933">
                <a:alpha val="39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38">
              <a:extLst>
                <a:ext uri="{FF2B5EF4-FFF2-40B4-BE49-F238E27FC236}">
                  <a16:creationId xmlns:a16="http://schemas.microsoft.com/office/drawing/2014/main" id="{D9599E32-5A29-003E-D809-0356DAFB54C6}"/>
                </a:ext>
              </a:extLst>
            </p:cNvPr>
            <p:cNvSpPr txBox="1"/>
            <p:nvPr/>
          </p:nvSpPr>
          <p:spPr>
            <a:xfrm>
              <a:off x="8413604" y="4221420"/>
              <a:ext cx="1656522" cy="80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Perspectives d’amélioration</a:t>
              </a:r>
              <a:endParaRPr kumimoji="0" lang="fr-FR" sz="1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551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ter, outdoor, wave, spring&#10;&#10;Description automatically generated">
            <a:extLst>
              <a:ext uri="{FF2B5EF4-FFF2-40B4-BE49-F238E27FC236}">
                <a16:creationId xmlns:a16="http://schemas.microsoft.com/office/drawing/2014/main" id="{36462716-0766-4058-B888-8F36AD72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40562"/>
            <a:ext cx="12192002" cy="91391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091295-9596-469C-A47F-9F54412981AB}"/>
              </a:ext>
            </a:extLst>
          </p:cNvPr>
          <p:cNvSpPr/>
          <p:nvPr/>
        </p:nvSpPr>
        <p:spPr>
          <a:xfrm>
            <a:off x="2760799" y="4434185"/>
            <a:ext cx="667041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Merci pour</a:t>
            </a:r>
          </a:p>
          <a:p>
            <a:pPr algn="ctr"/>
            <a:r>
              <a:rPr lang="en-US" sz="72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votre</a:t>
            </a:r>
            <a:r>
              <a:rPr lang="en-US" sz="7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 attention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1E70C-FE60-49C7-A082-AA30D64246B6}"/>
              </a:ext>
            </a:extLst>
          </p:cNvPr>
          <p:cNvSpPr/>
          <p:nvPr/>
        </p:nvSpPr>
        <p:spPr>
          <a:xfrm>
            <a:off x="1396819" y="8024178"/>
            <a:ext cx="42258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Explore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B382-9925-4020-A870-8B8609034D01}"/>
              </a:ext>
            </a:extLst>
          </p:cNvPr>
          <p:cNvSpPr/>
          <p:nvPr/>
        </p:nvSpPr>
        <p:spPr>
          <a:xfrm>
            <a:off x="3027991" y="9132198"/>
            <a:ext cx="3541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Our </a:t>
            </a:r>
            <a:r>
              <a:rPr lang="en-US" sz="5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Island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9D4D4-193F-427E-A4B6-3F03FF863047}"/>
              </a:ext>
            </a:extLst>
          </p:cNvPr>
          <p:cNvSpPr txBox="1"/>
          <p:nvPr/>
        </p:nvSpPr>
        <p:spPr>
          <a:xfrm>
            <a:off x="1537609" y="10174198"/>
            <a:ext cx="45583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BA1DF2-0955-4B2B-B1B5-C578CDCAEB65}"/>
              </a:ext>
            </a:extLst>
          </p:cNvPr>
          <p:cNvSpPr/>
          <p:nvPr/>
        </p:nvSpPr>
        <p:spPr>
          <a:xfrm>
            <a:off x="1669143" y="11282193"/>
            <a:ext cx="1770743" cy="5605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Book Now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B89FCB-4758-4B50-8E49-6294A969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508" y="11282193"/>
            <a:ext cx="454883" cy="111121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C9A2F-3A00-4DB4-A936-632C6BC6ACC8}"/>
              </a:ext>
            </a:extLst>
          </p:cNvPr>
          <p:cNvGrpSpPr/>
          <p:nvPr/>
        </p:nvGrpSpPr>
        <p:grpSpPr>
          <a:xfrm>
            <a:off x="7160266" y="8415622"/>
            <a:ext cx="5031734" cy="3427118"/>
            <a:chOff x="7160266" y="2610824"/>
            <a:chExt cx="5031734" cy="3427118"/>
          </a:xfrm>
        </p:grpSpPr>
        <p:pic>
          <p:nvPicPr>
            <p:cNvPr id="17" name="Picture 16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C0DC426E-532E-4216-9E53-C3226797A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6"/>
            <a:stretch/>
          </p:blipFill>
          <p:spPr>
            <a:xfrm>
              <a:off x="7160266" y="2610824"/>
              <a:ext cx="5031734" cy="342711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52CBFA-2D9F-4ECA-905B-88FC321D3BDD}"/>
                </a:ext>
              </a:extLst>
            </p:cNvPr>
            <p:cNvSpPr/>
            <p:nvPr/>
          </p:nvSpPr>
          <p:spPr>
            <a:xfrm>
              <a:off x="7160266" y="2610824"/>
              <a:ext cx="2003743" cy="3427118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17DECB-E6EF-4849-98CB-FE18AE534310}"/>
                </a:ext>
              </a:extLst>
            </p:cNvPr>
            <p:cNvSpPr/>
            <p:nvPr/>
          </p:nvSpPr>
          <p:spPr>
            <a:xfrm>
              <a:off x="7376628" y="3142734"/>
              <a:ext cx="146065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entury Gothic" panose="020B0502020202020204" pitchFamily="34" charset="0"/>
                </a:rPr>
                <a:t>Ocean one</a:t>
              </a:r>
              <a:endPara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9068E5-8805-4E4E-AC89-D7F5FDC46B7A}"/>
                </a:ext>
              </a:extLst>
            </p:cNvPr>
            <p:cNvSpPr txBox="1"/>
            <p:nvPr/>
          </p:nvSpPr>
          <p:spPr>
            <a:xfrm>
              <a:off x="7329098" y="3665930"/>
              <a:ext cx="16033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Lorem ipsum dolor sit amet, consectetuer adipiscing elit. Maecenas porttitor congue </a:t>
              </a:r>
              <a:r>
                <a:rPr lang="en-US" sz="1200" dirty="0" err="1"/>
                <a:t>massa</a:t>
              </a:r>
              <a:r>
                <a:rPr lang="en-US" sz="1200" dirty="0"/>
                <a:t>.</a:t>
              </a:r>
            </a:p>
            <a:p>
              <a:endParaRPr lang="en-US" sz="1200" dirty="0"/>
            </a:p>
            <a:p>
              <a:r>
                <a:rPr lang="en-US" sz="1200" dirty="0"/>
                <a:t> Fusce posuere, magna sed pulvinar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C1E421-9D14-4585-BCE8-30899BF8CB58}"/>
              </a:ext>
            </a:extLst>
          </p:cNvPr>
          <p:cNvGrpSpPr/>
          <p:nvPr/>
        </p:nvGrpSpPr>
        <p:grpSpPr>
          <a:xfrm>
            <a:off x="11121041" y="12089483"/>
            <a:ext cx="676451" cy="348343"/>
            <a:chOff x="11121041" y="6284685"/>
            <a:chExt cx="676451" cy="3483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65C0E6C-C04F-430A-83BC-14FA50F7511A}"/>
                </a:ext>
              </a:extLst>
            </p:cNvPr>
            <p:cNvGrpSpPr/>
            <p:nvPr/>
          </p:nvGrpSpPr>
          <p:grpSpPr>
            <a:xfrm>
              <a:off x="11449149" y="6284685"/>
              <a:ext cx="348343" cy="348343"/>
              <a:chOff x="11449149" y="6284685"/>
              <a:chExt cx="348343" cy="34834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EF1D77-9024-43DB-9BE9-9DF5EA9A5771}"/>
                  </a:ext>
                </a:extLst>
              </p:cNvPr>
              <p:cNvSpPr/>
              <p:nvPr/>
            </p:nvSpPr>
            <p:spPr>
              <a:xfrm>
                <a:off x="11449149" y="6284685"/>
                <a:ext cx="348343" cy="348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C8312AD3-EACE-4706-8838-8FE1E51E2B93}"/>
                  </a:ext>
                </a:extLst>
              </p:cNvPr>
              <p:cNvSpPr/>
              <p:nvPr/>
            </p:nvSpPr>
            <p:spPr>
              <a:xfrm rot="5400000">
                <a:off x="11567425" y="6410671"/>
                <a:ext cx="111789" cy="9637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169DA6-3B14-4A25-8AEF-D067A0008F2D}"/>
                </a:ext>
              </a:extLst>
            </p:cNvPr>
            <p:cNvGrpSpPr/>
            <p:nvPr/>
          </p:nvGrpSpPr>
          <p:grpSpPr>
            <a:xfrm rot="10800000">
              <a:off x="11121041" y="6284685"/>
              <a:ext cx="348343" cy="348343"/>
              <a:chOff x="11449149" y="6284685"/>
              <a:chExt cx="348343" cy="34834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0162D1A-6DCE-4CAC-BFBB-55C756D23733}"/>
                  </a:ext>
                </a:extLst>
              </p:cNvPr>
              <p:cNvSpPr/>
              <p:nvPr/>
            </p:nvSpPr>
            <p:spPr>
              <a:xfrm>
                <a:off x="11449149" y="6284685"/>
                <a:ext cx="348343" cy="3483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10A3D4BD-BCBD-4E84-A62E-9F339266F12C}"/>
                  </a:ext>
                </a:extLst>
              </p:cNvPr>
              <p:cNvSpPr/>
              <p:nvPr/>
            </p:nvSpPr>
            <p:spPr>
              <a:xfrm rot="5400000">
                <a:off x="11567425" y="6410671"/>
                <a:ext cx="111789" cy="9637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9" descr="A picture containing water, outdoor, wave, spring&#10;&#10;Description automatically generated">
            <a:extLst>
              <a:ext uri="{FF2B5EF4-FFF2-40B4-BE49-F238E27FC236}">
                <a16:creationId xmlns:a16="http://schemas.microsoft.com/office/drawing/2014/main" id="{D5F359D8-E8D4-31FB-17C3-317D537BC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99" b="12480"/>
          <a:stretch/>
        </p:blipFill>
        <p:spPr>
          <a:xfrm>
            <a:off x="0" y="4434184"/>
            <a:ext cx="12192002" cy="24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339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1555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7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640225E4-DC6A-4D41-32C6-B56539E5F890}"/>
              </a:ext>
            </a:extLst>
          </p:cNvPr>
          <p:cNvGrpSpPr/>
          <p:nvPr/>
        </p:nvGrpSpPr>
        <p:grpSpPr>
          <a:xfrm>
            <a:off x="1695453" y="3392332"/>
            <a:ext cx="3351264" cy="471488"/>
            <a:chOff x="971550" y="3562588"/>
            <a:chExt cx="4607714" cy="471488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C76EF8D-36C7-AAC2-9DF0-26A2141A802E}"/>
                </a:ext>
              </a:extLst>
            </p:cNvPr>
            <p:cNvSpPr txBox="1"/>
            <p:nvPr/>
          </p:nvSpPr>
          <p:spPr>
            <a:xfrm>
              <a:off x="1050127" y="3599091"/>
              <a:ext cx="4529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Objectif : ville neutre en 2050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6B9C79-E838-51C9-4F56-9B60F95430A0}"/>
                </a:ext>
              </a:extLst>
            </p:cNvPr>
            <p:cNvCxnSpPr>
              <a:cxnSpLocks/>
            </p:cNvCxnSpPr>
            <p:nvPr/>
          </p:nvCxnSpPr>
          <p:spPr>
            <a:xfrm>
              <a:off x="971550" y="3562588"/>
              <a:ext cx="0" cy="47148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51">
            <a:extLst>
              <a:ext uri="{FF2B5EF4-FFF2-40B4-BE49-F238E27FC236}">
                <a16:creationId xmlns:a16="http://schemas.microsoft.com/office/drawing/2014/main" id="{99387D8E-591E-37DA-ABC9-2E3BE9B299E8}"/>
              </a:ext>
            </a:extLst>
          </p:cNvPr>
          <p:cNvGrpSpPr/>
          <p:nvPr/>
        </p:nvGrpSpPr>
        <p:grpSpPr>
          <a:xfrm>
            <a:off x="8805031" y="136099"/>
            <a:ext cx="3298724" cy="895505"/>
            <a:chOff x="2113614" y="4174761"/>
            <a:chExt cx="1858780" cy="895505"/>
          </a:xfrm>
        </p:grpSpPr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002B44F8-79E7-4C76-59F6-7DB980859EDD}"/>
                </a:ext>
              </a:extLst>
            </p:cNvPr>
            <p:cNvSpPr/>
            <p:nvPr/>
          </p:nvSpPr>
          <p:spPr>
            <a:xfrm>
              <a:off x="2113614" y="4174761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chemeClr val="accent1">
                <a:alpha val="60000"/>
              </a:scheme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25">
              <a:extLst>
                <a:ext uri="{FF2B5EF4-FFF2-40B4-BE49-F238E27FC236}">
                  <a16:creationId xmlns:a16="http://schemas.microsoft.com/office/drawing/2014/main" id="{C3BA5DCF-3D3C-6E7F-C343-F9AB20DAC7DB}"/>
                </a:ext>
              </a:extLst>
            </p:cNvPr>
            <p:cNvSpPr txBox="1"/>
            <p:nvPr/>
          </p:nvSpPr>
          <p:spPr>
            <a:xfrm>
              <a:off x="2214743" y="4360903"/>
              <a:ext cx="16565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I. Introduction</a:t>
              </a:r>
              <a:endParaRPr kumimoji="0" lang="fr-FR" sz="1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sSerif" panose="00000400000000000000" pitchFamily="2" charset="2"/>
                <a:ea typeface="+mn-ea"/>
                <a:cs typeface="+mn-cs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0A0BCF-923A-90D6-8BC6-8C7AE65F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87" y="3079854"/>
            <a:ext cx="1065666" cy="106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814B20E-C094-6BBD-5CF6-DD5B5F0C18EA}"/>
              </a:ext>
            </a:extLst>
          </p:cNvPr>
          <p:cNvGrpSpPr/>
          <p:nvPr/>
        </p:nvGrpSpPr>
        <p:grpSpPr>
          <a:xfrm>
            <a:off x="604550" y="864073"/>
            <a:ext cx="6334992" cy="1266793"/>
            <a:chOff x="604550" y="864073"/>
            <a:chExt cx="6334992" cy="1266793"/>
          </a:xfrm>
        </p:grpSpPr>
        <p:pic>
          <p:nvPicPr>
            <p:cNvPr id="40" name="Image 39" descr="Une image contenant carte, texte, atlas&#10;&#10;Description générée automatiquement">
              <a:extLst>
                <a:ext uri="{FF2B5EF4-FFF2-40B4-BE49-F238E27FC236}">
                  <a16:creationId xmlns:a16="http://schemas.microsoft.com/office/drawing/2014/main" id="{0A84F9C6-6B3E-D06A-C188-B01CA1B9E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84" r="3468" b="22272"/>
            <a:stretch/>
          </p:blipFill>
          <p:spPr>
            <a:xfrm>
              <a:off x="604550" y="864073"/>
              <a:ext cx="1244712" cy="1266793"/>
            </a:xfrm>
            <a:prstGeom prst="rect">
              <a:avLst/>
            </a:prstGeom>
          </p:spPr>
        </p:pic>
        <p:grpSp>
          <p:nvGrpSpPr>
            <p:cNvPr id="41" name="Group 11">
              <a:extLst>
                <a:ext uri="{FF2B5EF4-FFF2-40B4-BE49-F238E27FC236}">
                  <a16:creationId xmlns:a16="http://schemas.microsoft.com/office/drawing/2014/main" id="{20D165CA-E28E-4ECD-4DE2-101CA1F45D63}"/>
                </a:ext>
              </a:extLst>
            </p:cNvPr>
            <p:cNvGrpSpPr/>
            <p:nvPr/>
          </p:nvGrpSpPr>
          <p:grpSpPr>
            <a:xfrm>
              <a:off x="2315718" y="1041770"/>
              <a:ext cx="4623824" cy="923330"/>
              <a:chOff x="971550" y="3443811"/>
              <a:chExt cx="4623824" cy="923330"/>
            </a:xfrm>
          </p:grpSpPr>
          <p:sp>
            <p:nvSpPr>
              <p:cNvPr id="42" name="TextBox 7">
                <a:extLst>
                  <a:ext uri="{FF2B5EF4-FFF2-40B4-BE49-F238E27FC236}">
                    <a16:creationId xmlns:a16="http://schemas.microsoft.com/office/drawing/2014/main" id="{425A6244-B18B-ADF8-FAE5-5CCA410570C7}"/>
                  </a:ext>
                </a:extLst>
              </p:cNvPr>
              <p:cNvSpPr txBox="1"/>
              <p:nvPr/>
            </p:nvSpPr>
            <p:spPr>
              <a:xfrm>
                <a:off x="1066237" y="3443811"/>
                <a:ext cx="45291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bg1"/>
                    </a:solidFill>
                  </a:rPr>
                  <a:t>Ville de l’état de Washington ;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bg1"/>
                    </a:solidFill>
                  </a:rPr>
                  <a:t>Situé entre l’océan pacifique et le lac Washington</a:t>
                </a:r>
              </a:p>
            </p:txBody>
          </p:sp>
          <p:cxnSp>
            <p:nvCxnSpPr>
              <p:cNvPr id="43" name="Straight Connector 9">
                <a:extLst>
                  <a:ext uri="{FF2B5EF4-FFF2-40B4-BE49-F238E27FC236}">
                    <a16:creationId xmlns:a16="http://schemas.microsoft.com/office/drawing/2014/main" id="{68BCFF22-0205-35FD-5614-6596E2656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550" y="3562588"/>
                <a:ext cx="0" cy="67384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85DE6498-EE6E-0DD6-6FAA-FF4F0C820104}"/>
              </a:ext>
            </a:extLst>
          </p:cNvPr>
          <p:cNvGrpSpPr/>
          <p:nvPr/>
        </p:nvGrpSpPr>
        <p:grpSpPr>
          <a:xfrm>
            <a:off x="5405382" y="3370514"/>
            <a:ext cx="5551525" cy="484346"/>
            <a:chOff x="5405382" y="3370514"/>
            <a:chExt cx="5551525" cy="484346"/>
          </a:xfrm>
        </p:grpSpPr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948E7682-999B-A174-2847-859ABF2D2B2E}"/>
                </a:ext>
              </a:extLst>
            </p:cNvPr>
            <p:cNvCxnSpPr/>
            <p:nvPr/>
          </p:nvCxnSpPr>
          <p:spPr>
            <a:xfrm>
              <a:off x="5405382" y="3628076"/>
              <a:ext cx="153416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FBF8BA61-5B90-C01D-46C4-526C007569AB}"/>
                </a:ext>
              </a:extLst>
            </p:cNvPr>
            <p:cNvSpPr/>
            <p:nvPr/>
          </p:nvSpPr>
          <p:spPr>
            <a:xfrm>
              <a:off x="8315307" y="3370514"/>
              <a:ext cx="2641600" cy="484346"/>
            </a:xfrm>
            <a:prstGeom prst="roundRect">
              <a:avLst/>
            </a:prstGeom>
            <a:solidFill>
              <a:srgbClr val="0070C0">
                <a:alpha val="81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</a:rPr>
                <a:t>En limitant les coûts</a:t>
              </a:r>
            </a:p>
          </p:txBody>
        </p:sp>
        <p:pic>
          <p:nvPicPr>
            <p:cNvPr id="54" name="Graphique 53" descr="Pièces contour">
              <a:extLst>
                <a:ext uri="{FF2B5EF4-FFF2-40B4-BE49-F238E27FC236}">
                  <a16:creationId xmlns:a16="http://schemas.microsoft.com/office/drawing/2014/main" id="{030F5921-EFEE-0719-9FEA-6D805C7C9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5972" y="3428835"/>
              <a:ext cx="367703" cy="367703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3F58FDB-D5CB-A96F-65E3-78994CB1D3F0}"/>
              </a:ext>
            </a:extLst>
          </p:cNvPr>
          <p:cNvGrpSpPr/>
          <p:nvPr/>
        </p:nvGrpSpPr>
        <p:grpSpPr>
          <a:xfrm>
            <a:off x="8095194" y="4145520"/>
            <a:ext cx="2939780" cy="2048250"/>
            <a:chOff x="8095194" y="4145520"/>
            <a:chExt cx="2939780" cy="2048250"/>
          </a:xfrm>
        </p:grpSpPr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1A1D6CEF-E000-C347-AEDB-6DDA03233401}"/>
                </a:ext>
              </a:extLst>
            </p:cNvPr>
            <p:cNvCxnSpPr>
              <a:cxnSpLocks/>
            </p:cNvCxnSpPr>
            <p:nvPr/>
          </p:nvCxnSpPr>
          <p:spPr>
            <a:xfrm>
              <a:off x="9543034" y="4145520"/>
              <a:ext cx="0" cy="100843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50A346FE-1DBF-80D4-174F-FBABC0586F56}"/>
                </a:ext>
              </a:extLst>
            </p:cNvPr>
            <p:cNvSpPr/>
            <p:nvPr/>
          </p:nvSpPr>
          <p:spPr>
            <a:xfrm>
              <a:off x="8095194" y="5311700"/>
              <a:ext cx="2939780" cy="882070"/>
            </a:xfrm>
            <a:prstGeom prst="roundRect">
              <a:avLst/>
            </a:prstGeom>
            <a:solidFill>
              <a:srgbClr val="0070C0">
                <a:alpha val="81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fr-FR" sz="1600" b="1" i="0" u="none" strike="noStrike" baseline="0" dirty="0">
                  <a:latin typeface="OpenSauceOne-Bold"/>
                </a:rPr>
                <a:t>Peut-on prédire les émissions de gaz et la consommation totale d'énergie des bâtiments 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2" name="Picture 4" descr="question mark">
            <a:extLst>
              <a:ext uri="{FF2B5EF4-FFF2-40B4-BE49-F238E27FC236}">
                <a16:creationId xmlns:a16="http://schemas.microsoft.com/office/drawing/2014/main" id="{2B6FD2BA-42BB-79DF-7AF7-453C739DD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36" y="5999857"/>
            <a:ext cx="689267" cy="68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DD98F8BA-3F01-8EE4-6275-03D871D0E3AD}"/>
              </a:ext>
            </a:extLst>
          </p:cNvPr>
          <p:cNvGrpSpPr/>
          <p:nvPr/>
        </p:nvGrpSpPr>
        <p:grpSpPr>
          <a:xfrm>
            <a:off x="604550" y="5256418"/>
            <a:ext cx="6427186" cy="923765"/>
            <a:chOff x="604550" y="5256418"/>
            <a:chExt cx="6427186" cy="923765"/>
          </a:xfrm>
        </p:grpSpPr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21CC29D2-4CEC-ADF6-5C2D-7F2D99B24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0911" y="5759756"/>
              <a:ext cx="152082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Rectangle : coins arrondis 2047">
              <a:extLst>
                <a:ext uri="{FF2B5EF4-FFF2-40B4-BE49-F238E27FC236}">
                  <a16:creationId xmlns:a16="http://schemas.microsoft.com/office/drawing/2014/main" id="{542A40D9-1016-7523-F703-42EDF3A97A26}"/>
                </a:ext>
              </a:extLst>
            </p:cNvPr>
            <p:cNvSpPr/>
            <p:nvPr/>
          </p:nvSpPr>
          <p:spPr>
            <a:xfrm>
              <a:off x="1999193" y="5256418"/>
              <a:ext cx="2797661" cy="882070"/>
            </a:xfrm>
            <a:prstGeom prst="roundRect">
              <a:avLst/>
            </a:prstGeom>
            <a:solidFill>
              <a:srgbClr val="0070C0">
                <a:alpha val="81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fr-FR" sz="1600" b="1" dirty="0">
                  <a:latin typeface="OpenSauceOne-Bold"/>
                </a:rPr>
                <a:t>« L’ Energy Star Score » </a:t>
              </a:r>
              <a:r>
                <a:rPr lang="fr-FR" sz="1600" b="1" i="0" u="none" strike="noStrike" baseline="0" dirty="0">
                  <a:latin typeface="OpenSauceOne-Bold"/>
                </a:rPr>
                <a:t>apporte-t-il des informations utiles dans ces prédictions ?</a:t>
              </a:r>
              <a:endParaRPr lang="fr-FR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B965891-4CC9-32B7-3DD7-2F7DD28F5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50" y="5298113"/>
              <a:ext cx="1175414" cy="882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476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800" b="1" dirty="0">
              <a:solidFill>
                <a:schemeClr val="bg1"/>
              </a:solidFill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2B2B870C-50DB-B3B1-7EF9-D8717EA43FEF}"/>
              </a:ext>
            </a:extLst>
          </p:cNvPr>
          <p:cNvGrpSpPr/>
          <p:nvPr/>
        </p:nvGrpSpPr>
        <p:grpSpPr>
          <a:xfrm>
            <a:off x="1439088" y="1290832"/>
            <a:ext cx="10813367" cy="4303150"/>
            <a:chOff x="1045698" y="1039056"/>
            <a:chExt cx="10813367" cy="4303150"/>
          </a:xfrm>
          <a:effectLst>
            <a:outerShdw blurRad="152400" dist="63500" dir="10800000" algn="r" rotWithShape="0">
              <a:prstClr val="black">
                <a:alpha val="40000"/>
              </a:prstClr>
            </a:outerShdw>
          </a:effectLst>
          <a:scene3d>
            <a:camera prst="isometricTopUp"/>
            <a:lightRig rig="flood" dir="t"/>
          </a:scene3d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38EA02DF-B27D-7272-1326-6E0F905AB3B9}"/>
                </a:ext>
              </a:extLst>
            </p:cNvPr>
            <p:cNvSpPr/>
            <p:nvPr/>
          </p:nvSpPr>
          <p:spPr>
            <a:xfrm>
              <a:off x="1045698" y="1515794"/>
              <a:ext cx="1913206" cy="1913206"/>
            </a:xfrm>
            <a:custGeom>
              <a:avLst/>
              <a:gdLst>
                <a:gd name="connsiteX0" fmla="*/ 1913206 w 1913206"/>
                <a:gd name="connsiteY0" fmla="*/ 0 h 1913206"/>
                <a:gd name="connsiteX1" fmla="*/ 1913206 w 1913206"/>
                <a:gd name="connsiteY1" fmla="*/ 956604 h 1913206"/>
                <a:gd name="connsiteX2" fmla="*/ 961542 w 1913206"/>
                <a:gd name="connsiteY2" fmla="*/ 1815400 h 1913206"/>
                <a:gd name="connsiteX3" fmla="*/ 956603 w 1913206"/>
                <a:gd name="connsiteY3" fmla="*/ 1913206 h 1913206"/>
                <a:gd name="connsiteX4" fmla="*/ 0 w 1913206"/>
                <a:gd name="connsiteY4" fmla="*/ 1913206 h 1913206"/>
                <a:gd name="connsiteX5" fmla="*/ 9878 w 1913206"/>
                <a:gd name="connsiteY5" fmla="*/ 1717593 h 1913206"/>
                <a:gd name="connsiteX6" fmla="*/ 1717593 w 1913206"/>
                <a:gd name="connsiteY6" fmla="*/ 9878 h 19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3206" h="1913206">
                  <a:moveTo>
                    <a:pt x="1913206" y="0"/>
                  </a:moveTo>
                  <a:lnTo>
                    <a:pt x="1913206" y="956604"/>
                  </a:lnTo>
                  <a:cubicBezTo>
                    <a:pt x="1417909" y="956604"/>
                    <a:pt x="1010530" y="1333027"/>
                    <a:pt x="961542" y="1815400"/>
                  </a:cubicBezTo>
                  <a:lnTo>
                    <a:pt x="956603" y="1913206"/>
                  </a:lnTo>
                  <a:lnTo>
                    <a:pt x="0" y="1913206"/>
                  </a:lnTo>
                  <a:lnTo>
                    <a:pt x="9878" y="1717593"/>
                  </a:lnTo>
                  <a:cubicBezTo>
                    <a:pt x="101322" y="817163"/>
                    <a:pt x="817163" y="101321"/>
                    <a:pt x="1717593" y="9878"/>
                  </a:cubicBezTo>
                  <a:close/>
                </a:path>
              </a:pathLst>
            </a:custGeom>
            <a:ln>
              <a:noFill/>
            </a:ln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8">
              <a:extLst>
                <a:ext uri="{FF2B5EF4-FFF2-40B4-BE49-F238E27FC236}">
                  <a16:creationId xmlns:a16="http://schemas.microsoft.com/office/drawing/2014/main" id="{D4A0D21A-B414-520D-4AD2-792ED3B8E281}"/>
                </a:ext>
              </a:extLst>
            </p:cNvPr>
            <p:cNvSpPr/>
            <p:nvPr/>
          </p:nvSpPr>
          <p:spPr>
            <a:xfrm flipH="1">
              <a:off x="2958904" y="1515794"/>
              <a:ext cx="1913206" cy="1913206"/>
            </a:xfrm>
            <a:custGeom>
              <a:avLst/>
              <a:gdLst>
                <a:gd name="connsiteX0" fmla="*/ 1913206 w 1913206"/>
                <a:gd name="connsiteY0" fmla="*/ 0 h 1913206"/>
                <a:gd name="connsiteX1" fmla="*/ 1913206 w 1913206"/>
                <a:gd name="connsiteY1" fmla="*/ 956604 h 1913206"/>
                <a:gd name="connsiteX2" fmla="*/ 961542 w 1913206"/>
                <a:gd name="connsiteY2" fmla="*/ 1815400 h 1913206"/>
                <a:gd name="connsiteX3" fmla="*/ 956603 w 1913206"/>
                <a:gd name="connsiteY3" fmla="*/ 1913206 h 1913206"/>
                <a:gd name="connsiteX4" fmla="*/ 0 w 1913206"/>
                <a:gd name="connsiteY4" fmla="*/ 1913206 h 1913206"/>
                <a:gd name="connsiteX5" fmla="*/ 9878 w 1913206"/>
                <a:gd name="connsiteY5" fmla="*/ 1717593 h 1913206"/>
                <a:gd name="connsiteX6" fmla="*/ 1717593 w 1913206"/>
                <a:gd name="connsiteY6" fmla="*/ 9878 h 19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3206" h="1913206">
                  <a:moveTo>
                    <a:pt x="1913206" y="0"/>
                  </a:moveTo>
                  <a:lnTo>
                    <a:pt x="1913206" y="956604"/>
                  </a:lnTo>
                  <a:cubicBezTo>
                    <a:pt x="1417909" y="956604"/>
                    <a:pt x="1010530" y="1333027"/>
                    <a:pt x="961542" y="1815400"/>
                  </a:cubicBezTo>
                  <a:lnTo>
                    <a:pt x="956603" y="1913206"/>
                  </a:lnTo>
                  <a:lnTo>
                    <a:pt x="0" y="1913206"/>
                  </a:lnTo>
                  <a:lnTo>
                    <a:pt x="9878" y="1717593"/>
                  </a:lnTo>
                  <a:cubicBezTo>
                    <a:pt x="101322" y="817163"/>
                    <a:pt x="817163" y="101321"/>
                    <a:pt x="1717593" y="9878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id="{4E4D3247-D01A-DD4A-B4AF-D5B3C4CE0F0A}"/>
                </a:ext>
              </a:extLst>
            </p:cNvPr>
            <p:cNvSpPr/>
            <p:nvPr/>
          </p:nvSpPr>
          <p:spPr>
            <a:xfrm rot="16200000">
              <a:off x="3915507" y="3429000"/>
              <a:ext cx="1913206" cy="1913206"/>
            </a:xfrm>
            <a:custGeom>
              <a:avLst/>
              <a:gdLst>
                <a:gd name="connsiteX0" fmla="*/ 1913206 w 1913206"/>
                <a:gd name="connsiteY0" fmla="*/ 0 h 1913206"/>
                <a:gd name="connsiteX1" fmla="*/ 1913206 w 1913206"/>
                <a:gd name="connsiteY1" fmla="*/ 956604 h 1913206"/>
                <a:gd name="connsiteX2" fmla="*/ 961542 w 1913206"/>
                <a:gd name="connsiteY2" fmla="*/ 1815400 h 1913206"/>
                <a:gd name="connsiteX3" fmla="*/ 956603 w 1913206"/>
                <a:gd name="connsiteY3" fmla="*/ 1913206 h 1913206"/>
                <a:gd name="connsiteX4" fmla="*/ 0 w 1913206"/>
                <a:gd name="connsiteY4" fmla="*/ 1913206 h 1913206"/>
                <a:gd name="connsiteX5" fmla="*/ 9878 w 1913206"/>
                <a:gd name="connsiteY5" fmla="*/ 1717593 h 1913206"/>
                <a:gd name="connsiteX6" fmla="*/ 1717593 w 1913206"/>
                <a:gd name="connsiteY6" fmla="*/ 9878 h 19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3206" h="1913206">
                  <a:moveTo>
                    <a:pt x="1913206" y="0"/>
                  </a:moveTo>
                  <a:lnTo>
                    <a:pt x="1913206" y="956604"/>
                  </a:lnTo>
                  <a:cubicBezTo>
                    <a:pt x="1417909" y="956604"/>
                    <a:pt x="1010530" y="1333027"/>
                    <a:pt x="961542" y="1815400"/>
                  </a:cubicBezTo>
                  <a:lnTo>
                    <a:pt x="956603" y="1913206"/>
                  </a:lnTo>
                  <a:lnTo>
                    <a:pt x="0" y="1913206"/>
                  </a:lnTo>
                  <a:lnTo>
                    <a:pt x="9878" y="1717593"/>
                  </a:lnTo>
                  <a:cubicBezTo>
                    <a:pt x="101322" y="817163"/>
                    <a:pt x="817163" y="101321"/>
                    <a:pt x="1717593" y="987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0">
              <a:extLst>
                <a:ext uri="{FF2B5EF4-FFF2-40B4-BE49-F238E27FC236}">
                  <a16:creationId xmlns:a16="http://schemas.microsoft.com/office/drawing/2014/main" id="{7003E1A0-266F-6898-01ED-8F59EA39AA88}"/>
                </a:ext>
              </a:extLst>
            </p:cNvPr>
            <p:cNvSpPr/>
            <p:nvPr/>
          </p:nvSpPr>
          <p:spPr>
            <a:xfrm rot="5400000" flipH="1">
              <a:off x="5828713" y="3429000"/>
              <a:ext cx="1913206" cy="1913206"/>
            </a:xfrm>
            <a:custGeom>
              <a:avLst/>
              <a:gdLst>
                <a:gd name="connsiteX0" fmla="*/ 1913206 w 1913206"/>
                <a:gd name="connsiteY0" fmla="*/ 0 h 1913206"/>
                <a:gd name="connsiteX1" fmla="*/ 1913206 w 1913206"/>
                <a:gd name="connsiteY1" fmla="*/ 956604 h 1913206"/>
                <a:gd name="connsiteX2" fmla="*/ 961542 w 1913206"/>
                <a:gd name="connsiteY2" fmla="*/ 1815400 h 1913206"/>
                <a:gd name="connsiteX3" fmla="*/ 956603 w 1913206"/>
                <a:gd name="connsiteY3" fmla="*/ 1913206 h 1913206"/>
                <a:gd name="connsiteX4" fmla="*/ 0 w 1913206"/>
                <a:gd name="connsiteY4" fmla="*/ 1913206 h 1913206"/>
                <a:gd name="connsiteX5" fmla="*/ 9878 w 1913206"/>
                <a:gd name="connsiteY5" fmla="*/ 1717593 h 1913206"/>
                <a:gd name="connsiteX6" fmla="*/ 1717593 w 1913206"/>
                <a:gd name="connsiteY6" fmla="*/ 9878 h 19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3206" h="1913206">
                  <a:moveTo>
                    <a:pt x="1913206" y="0"/>
                  </a:moveTo>
                  <a:lnTo>
                    <a:pt x="1913206" y="956604"/>
                  </a:lnTo>
                  <a:cubicBezTo>
                    <a:pt x="1417909" y="956604"/>
                    <a:pt x="1010530" y="1333027"/>
                    <a:pt x="961542" y="1815400"/>
                  </a:cubicBezTo>
                  <a:lnTo>
                    <a:pt x="956603" y="1913206"/>
                  </a:lnTo>
                  <a:lnTo>
                    <a:pt x="0" y="1913206"/>
                  </a:lnTo>
                  <a:lnTo>
                    <a:pt x="9878" y="1717593"/>
                  </a:lnTo>
                  <a:cubicBezTo>
                    <a:pt x="101322" y="817163"/>
                    <a:pt x="817163" y="101321"/>
                    <a:pt x="1717593" y="9878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0D0FCCCB-9519-0D7E-B04A-C5A7483F240E}"/>
                </a:ext>
              </a:extLst>
            </p:cNvPr>
            <p:cNvSpPr/>
            <p:nvPr/>
          </p:nvSpPr>
          <p:spPr>
            <a:xfrm>
              <a:off x="6785316" y="1515794"/>
              <a:ext cx="1913206" cy="1913206"/>
            </a:xfrm>
            <a:custGeom>
              <a:avLst/>
              <a:gdLst>
                <a:gd name="connsiteX0" fmla="*/ 1913206 w 1913206"/>
                <a:gd name="connsiteY0" fmla="*/ 0 h 1913206"/>
                <a:gd name="connsiteX1" fmla="*/ 1913206 w 1913206"/>
                <a:gd name="connsiteY1" fmla="*/ 956604 h 1913206"/>
                <a:gd name="connsiteX2" fmla="*/ 961542 w 1913206"/>
                <a:gd name="connsiteY2" fmla="*/ 1815400 h 1913206"/>
                <a:gd name="connsiteX3" fmla="*/ 956603 w 1913206"/>
                <a:gd name="connsiteY3" fmla="*/ 1913206 h 1913206"/>
                <a:gd name="connsiteX4" fmla="*/ 0 w 1913206"/>
                <a:gd name="connsiteY4" fmla="*/ 1913206 h 1913206"/>
                <a:gd name="connsiteX5" fmla="*/ 9878 w 1913206"/>
                <a:gd name="connsiteY5" fmla="*/ 1717593 h 1913206"/>
                <a:gd name="connsiteX6" fmla="*/ 1717593 w 1913206"/>
                <a:gd name="connsiteY6" fmla="*/ 9878 h 19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3206" h="1913206">
                  <a:moveTo>
                    <a:pt x="1913206" y="0"/>
                  </a:moveTo>
                  <a:lnTo>
                    <a:pt x="1913206" y="956604"/>
                  </a:lnTo>
                  <a:cubicBezTo>
                    <a:pt x="1417909" y="956604"/>
                    <a:pt x="1010530" y="1333027"/>
                    <a:pt x="961542" y="1815400"/>
                  </a:cubicBezTo>
                  <a:lnTo>
                    <a:pt x="956603" y="1913206"/>
                  </a:lnTo>
                  <a:lnTo>
                    <a:pt x="0" y="1913206"/>
                  </a:lnTo>
                  <a:lnTo>
                    <a:pt x="9878" y="1717593"/>
                  </a:lnTo>
                  <a:cubicBezTo>
                    <a:pt x="101322" y="817163"/>
                    <a:pt x="817163" y="101321"/>
                    <a:pt x="1717593" y="9878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Arrow: Right 12">
              <a:extLst>
                <a:ext uri="{FF2B5EF4-FFF2-40B4-BE49-F238E27FC236}">
                  <a16:creationId xmlns:a16="http://schemas.microsoft.com/office/drawing/2014/main" id="{DA2D47E1-BF31-AA63-B85D-6BC04433028C}"/>
                </a:ext>
              </a:extLst>
            </p:cNvPr>
            <p:cNvSpPr/>
            <p:nvPr/>
          </p:nvSpPr>
          <p:spPr>
            <a:xfrm>
              <a:off x="8698522" y="1039056"/>
              <a:ext cx="3160543" cy="1913205"/>
            </a:xfrm>
            <a:prstGeom prst="rightArrow">
              <a:avLst/>
            </a:prstGeom>
            <a:solidFill>
              <a:srgbClr val="FF0066"/>
            </a:solidFill>
            <a:ln>
              <a:noFill/>
            </a:ln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14">
            <a:extLst>
              <a:ext uri="{FF2B5EF4-FFF2-40B4-BE49-F238E27FC236}">
                <a16:creationId xmlns:a16="http://schemas.microsoft.com/office/drawing/2014/main" id="{429DBB89-3CC0-717A-AC41-737E89064BD9}"/>
              </a:ext>
            </a:extLst>
          </p:cNvPr>
          <p:cNvSpPr/>
          <p:nvPr/>
        </p:nvSpPr>
        <p:spPr>
          <a:xfrm>
            <a:off x="3112982" y="4837398"/>
            <a:ext cx="1785257" cy="1785257"/>
          </a:xfrm>
          <a:prstGeom prst="ellipse">
            <a:avLst/>
          </a:prstGeom>
          <a:ln>
            <a:noFill/>
          </a:ln>
          <a:effectLst>
            <a:outerShdw blurRad="190500" dist="63500" dir="8100000" algn="tr" rotWithShape="0">
              <a:prstClr val="black">
                <a:alpha val="40000"/>
              </a:prstClr>
            </a:outerShdw>
          </a:effectLst>
          <a:scene3d>
            <a:camera prst="isometricTopUp"/>
            <a:lightRig rig="flood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901506E4-6805-BFFA-C1CE-074BCCBB6F4F}"/>
              </a:ext>
            </a:extLst>
          </p:cNvPr>
          <p:cNvSpPr/>
          <p:nvPr/>
        </p:nvSpPr>
        <p:spPr>
          <a:xfrm>
            <a:off x="3492529" y="4927277"/>
            <a:ext cx="1021414" cy="1021414"/>
          </a:xfrm>
          <a:prstGeom prst="ellipse">
            <a:avLst/>
          </a:prstGeom>
          <a:ln>
            <a:noFill/>
          </a:ln>
          <a:scene3d>
            <a:camera prst="isometricTopUp"/>
            <a:lightRig rig="flood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F426028-B5B4-6225-3244-D8114845E25D}"/>
              </a:ext>
            </a:extLst>
          </p:cNvPr>
          <p:cNvSpPr txBox="1"/>
          <p:nvPr/>
        </p:nvSpPr>
        <p:spPr>
          <a:xfrm>
            <a:off x="173991" y="683391"/>
            <a:ext cx="39479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200" b="1" i="0" u="none" strike="noStrike" baseline="0" dirty="0">
                <a:solidFill>
                  <a:schemeClr val="bg1"/>
                </a:solidFill>
                <a:latin typeface="OpenSauceOne-Bold"/>
              </a:rPr>
              <a:t>Pour répondre à ces questions ?</a:t>
            </a:r>
            <a:endParaRPr lang="fr-FR" sz="2200" b="1" dirty="0">
              <a:solidFill>
                <a:schemeClr val="bg1"/>
              </a:solidFill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DCE868A-F015-64F4-68FF-681F540FACF0}"/>
              </a:ext>
            </a:extLst>
          </p:cNvPr>
          <p:cNvGrpSpPr/>
          <p:nvPr/>
        </p:nvGrpSpPr>
        <p:grpSpPr>
          <a:xfrm>
            <a:off x="7401242" y="3136576"/>
            <a:ext cx="3053175" cy="1083304"/>
            <a:chOff x="7401242" y="3136576"/>
            <a:chExt cx="3053175" cy="1083304"/>
          </a:xfrm>
        </p:grpSpPr>
        <p:pic>
          <p:nvPicPr>
            <p:cNvPr id="29" name="Graphic 22">
              <a:extLst>
                <a:ext uri="{FF2B5EF4-FFF2-40B4-BE49-F238E27FC236}">
                  <a16:creationId xmlns:a16="http://schemas.microsoft.com/office/drawing/2014/main" id="{E7A62EAF-F676-B006-8AA3-3D1DF2A47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01242" y="3136576"/>
              <a:ext cx="1083304" cy="1083304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56FB4443-18A5-EC44-B970-B40CD287F043}"/>
                </a:ext>
              </a:extLst>
            </p:cNvPr>
            <p:cNvSpPr/>
            <p:nvPr/>
          </p:nvSpPr>
          <p:spPr>
            <a:xfrm>
              <a:off x="8655035" y="3284542"/>
              <a:ext cx="1628893" cy="512901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72AB6BD1-84C8-C98D-9478-5CABBCEE97F0}"/>
                </a:ext>
              </a:extLst>
            </p:cNvPr>
            <p:cNvSpPr txBox="1"/>
            <p:nvPr/>
          </p:nvSpPr>
          <p:spPr>
            <a:xfrm>
              <a:off x="8484548" y="3362159"/>
              <a:ext cx="1969869" cy="36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Modélisation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6986471-E2F6-042A-2F58-A3437D46B868}"/>
              </a:ext>
            </a:extLst>
          </p:cNvPr>
          <p:cNvGrpSpPr/>
          <p:nvPr/>
        </p:nvGrpSpPr>
        <p:grpSpPr>
          <a:xfrm>
            <a:off x="5601784" y="4190619"/>
            <a:ext cx="2292536" cy="1561185"/>
            <a:chOff x="5601784" y="4190619"/>
            <a:chExt cx="2292536" cy="1561185"/>
          </a:xfrm>
        </p:grpSpPr>
        <p:pic>
          <p:nvPicPr>
            <p:cNvPr id="28" name="Graphic 21" descr="Engrenages contour">
              <a:extLst>
                <a:ext uri="{FF2B5EF4-FFF2-40B4-BE49-F238E27FC236}">
                  <a16:creationId xmlns:a16="http://schemas.microsoft.com/office/drawing/2014/main" id="{8BB9B47D-22D0-4011-C45B-ECCE682A1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2613058">
              <a:off x="6119481" y="4190619"/>
              <a:ext cx="819388" cy="819388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94" name="Rectangle : coins arrondis 93">
              <a:extLst>
                <a:ext uri="{FF2B5EF4-FFF2-40B4-BE49-F238E27FC236}">
                  <a16:creationId xmlns:a16="http://schemas.microsoft.com/office/drawing/2014/main" id="{6567E361-3EF3-326F-5D35-3CAB4073024F}"/>
                </a:ext>
              </a:extLst>
            </p:cNvPr>
            <p:cNvSpPr/>
            <p:nvPr/>
          </p:nvSpPr>
          <p:spPr>
            <a:xfrm>
              <a:off x="5601784" y="5238903"/>
              <a:ext cx="2292536" cy="512901"/>
            </a:xfrm>
            <a:prstGeom prst="round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TextBox 26">
              <a:extLst>
                <a:ext uri="{FF2B5EF4-FFF2-40B4-BE49-F238E27FC236}">
                  <a16:creationId xmlns:a16="http://schemas.microsoft.com/office/drawing/2014/main" id="{11AD2E6D-33DF-A913-C4C0-CA3D667855C2}"/>
                </a:ext>
              </a:extLst>
            </p:cNvPr>
            <p:cNvSpPr txBox="1"/>
            <p:nvPr/>
          </p:nvSpPr>
          <p:spPr>
            <a:xfrm>
              <a:off x="5673546" y="5287618"/>
              <a:ext cx="212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Feature engineering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B26365A-6D64-F879-01EB-6808558A36E2}"/>
              </a:ext>
            </a:extLst>
          </p:cNvPr>
          <p:cNvGrpSpPr/>
          <p:nvPr/>
        </p:nvGrpSpPr>
        <p:grpSpPr>
          <a:xfrm>
            <a:off x="3194413" y="2850340"/>
            <a:ext cx="1764281" cy="1675830"/>
            <a:chOff x="3194413" y="2850340"/>
            <a:chExt cx="1764281" cy="1675830"/>
          </a:xfrm>
        </p:grpSpPr>
        <p:pic>
          <p:nvPicPr>
            <p:cNvPr id="27" name="Graphic 20" descr="Recherche de dossiers contour">
              <a:extLst>
                <a:ext uri="{FF2B5EF4-FFF2-40B4-BE49-F238E27FC236}">
                  <a16:creationId xmlns:a16="http://schemas.microsoft.com/office/drawing/2014/main" id="{08ECE851-283B-83F9-2331-9DFBEDA7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139306" y="3706782"/>
              <a:ext cx="819388" cy="819388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CC962745-67BF-5922-8927-3CA53B8ACB97}"/>
                </a:ext>
              </a:extLst>
            </p:cNvPr>
            <p:cNvSpPr/>
            <p:nvPr/>
          </p:nvSpPr>
          <p:spPr>
            <a:xfrm>
              <a:off x="3194413" y="2850340"/>
              <a:ext cx="1476156" cy="512901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TextBox 24">
              <a:extLst>
                <a:ext uri="{FF2B5EF4-FFF2-40B4-BE49-F238E27FC236}">
                  <a16:creationId xmlns:a16="http://schemas.microsoft.com/office/drawing/2014/main" id="{4C531BCE-262B-026E-2293-29B3C1092B00}"/>
                </a:ext>
              </a:extLst>
            </p:cNvPr>
            <p:cNvSpPr txBox="1"/>
            <p:nvPr/>
          </p:nvSpPr>
          <p:spPr>
            <a:xfrm>
              <a:off x="3230594" y="2926006"/>
              <a:ext cx="142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00B050"/>
                  </a:solidFill>
                </a:rPr>
                <a:t>Nettoyage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DA02EAE-7E30-846A-430B-8D6E62C6C1D0}"/>
              </a:ext>
            </a:extLst>
          </p:cNvPr>
          <p:cNvGrpSpPr/>
          <p:nvPr/>
        </p:nvGrpSpPr>
        <p:grpSpPr>
          <a:xfrm>
            <a:off x="5265500" y="1333684"/>
            <a:ext cx="2659772" cy="1118626"/>
            <a:chOff x="5265500" y="1333684"/>
            <a:chExt cx="2659772" cy="1118626"/>
          </a:xfrm>
        </p:grpSpPr>
        <p:pic>
          <p:nvPicPr>
            <p:cNvPr id="30" name="Graphic 23" descr="Étoile d'évaluation avec un remplissage uni">
              <a:extLst>
                <a:ext uri="{FF2B5EF4-FFF2-40B4-BE49-F238E27FC236}">
                  <a16:creationId xmlns:a16="http://schemas.microsoft.com/office/drawing/2014/main" id="{1AE6B999-666A-01BD-98D6-ADCC37845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105884" y="1632922"/>
              <a:ext cx="819388" cy="819388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B3BFCFF5-67B1-5F8A-4585-E8406E366829}"/>
                </a:ext>
              </a:extLst>
            </p:cNvPr>
            <p:cNvSpPr/>
            <p:nvPr/>
          </p:nvSpPr>
          <p:spPr>
            <a:xfrm>
              <a:off x="5265500" y="1333684"/>
              <a:ext cx="1580272" cy="512901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1A7E727F-048C-14B8-7088-F2F3CDE3C51A}"/>
                </a:ext>
              </a:extLst>
            </p:cNvPr>
            <p:cNvSpPr txBox="1"/>
            <p:nvPr/>
          </p:nvSpPr>
          <p:spPr>
            <a:xfrm>
              <a:off x="5447656" y="1397130"/>
              <a:ext cx="1208389" cy="36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66"/>
                  </a:solidFill>
                </a:rPr>
                <a:t>Evaluation</a:t>
              </a:r>
            </a:p>
          </p:txBody>
        </p:sp>
      </p:grpSp>
      <p:pic>
        <p:nvPicPr>
          <p:cNvPr id="6" name="Picture 6" descr="Seattle Open Data">
            <a:extLst>
              <a:ext uri="{FF2B5EF4-FFF2-40B4-BE49-F238E27FC236}">
                <a16:creationId xmlns:a16="http://schemas.microsoft.com/office/drawing/2014/main" id="{90E7C0AA-9151-D869-0A2B-6B3E091E3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6"/>
          <a:stretch/>
        </p:blipFill>
        <p:spPr bwMode="auto">
          <a:xfrm>
            <a:off x="3611378" y="5045416"/>
            <a:ext cx="602980" cy="7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4FC7AD61-F09A-A87D-C123-70CE59A5A14D}"/>
              </a:ext>
            </a:extLst>
          </p:cNvPr>
          <p:cNvGrpSpPr/>
          <p:nvPr/>
        </p:nvGrpSpPr>
        <p:grpSpPr>
          <a:xfrm>
            <a:off x="539486" y="4625266"/>
            <a:ext cx="2831234" cy="604022"/>
            <a:chOff x="534647" y="4626060"/>
            <a:chExt cx="2831234" cy="604022"/>
          </a:xfrm>
        </p:grpSpPr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E36204C8-1670-39B5-9C3A-C866C643095C}"/>
                </a:ext>
              </a:extLst>
            </p:cNvPr>
            <p:cNvSpPr/>
            <p:nvPr/>
          </p:nvSpPr>
          <p:spPr>
            <a:xfrm>
              <a:off x="736295" y="4690575"/>
              <a:ext cx="1628893" cy="512901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A605D1B0-47CB-E10F-EB6E-64BA496CAAB7}"/>
                </a:ext>
              </a:extLst>
            </p:cNvPr>
            <p:cNvSpPr txBox="1"/>
            <p:nvPr/>
          </p:nvSpPr>
          <p:spPr>
            <a:xfrm>
              <a:off x="534647" y="4762441"/>
              <a:ext cx="1969869" cy="36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0099CC"/>
                  </a:solidFill>
                </a:rPr>
                <a:t>Jeu de données</a:t>
              </a:r>
            </a:p>
          </p:txBody>
        </p:sp>
        <p:pic>
          <p:nvPicPr>
            <p:cNvPr id="10" name="Graphique 9" descr="Base de données avec un remplissage uni">
              <a:extLst>
                <a:ext uri="{FF2B5EF4-FFF2-40B4-BE49-F238E27FC236}">
                  <a16:creationId xmlns:a16="http://schemas.microsoft.com/office/drawing/2014/main" id="{9B8D2788-7A03-668B-9B65-5BBC3E84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61859" y="4626060"/>
              <a:ext cx="604022" cy="604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708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8" b="78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F369-4A59-07E8-31B7-B7F396736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8243888" cy="6858000"/>
          </a:xfrm>
          <a:prstGeom prst="rect">
            <a:avLst/>
          </a:prstGeom>
          <a:gradFill>
            <a:gsLst>
              <a:gs pos="20000">
                <a:srgbClr val="000F1B"/>
              </a:gs>
              <a:gs pos="100000">
                <a:srgbClr val="000F1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52">
            <a:extLst>
              <a:ext uri="{FF2B5EF4-FFF2-40B4-BE49-F238E27FC236}">
                <a16:creationId xmlns:a16="http://schemas.microsoft.com/office/drawing/2014/main" id="{70013053-0DAA-9343-16A2-48F9F3FD2CDF}"/>
              </a:ext>
            </a:extLst>
          </p:cNvPr>
          <p:cNvGrpSpPr/>
          <p:nvPr/>
        </p:nvGrpSpPr>
        <p:grpSpPr>
          <a:xfrm>
            <a:off x="7827264" y="152227"/>
            <a:ext cx="4059936" cy="895505"/>
            <a:chOff x="2113614" y="1697563"/>
            <a:chExt cx="1858780" cy="895505"/>
          </a:xfrm>
        </p:grpSpPr>
        <p:sp>
          <p:nvSpPr>
            <p:cNvPr id="3" name="Rectangle: Rounded Corners 17">
              <a:extLst>
                <a:ext uri="{FF2B5EF4-FFF2-40B4-BE49-F238E27FC236}">
                  <a16:creationId xmlns:a16="http://schemas.microsoft.com/office/drawing/2014/main" id="{3738DBC8-D1E8-3319-0B70-84F87ADFED44}"/>
                </a:ext>
              </a:extLst>
            </p:cNvPr>
            <p:cNvSpPr/>
            <p:nvPr/>
          </p:nvSpPr>
          <p:spPr>
            <a:xfrm>
              <a:off x="2113614" y="1697563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0066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8946781-4157-55E0-3A94-EA91C71DF93F}"/>
                </a:ext>
              </a:extLst>
            </p:cNvPr>
            <p:cNvSpPr txBox="1"/>
            <p:nvPr/>
          </p:nvSpPr>
          <p:spPr>
            <a:xfrm>
              <a:off x="2141153" y="1914482"/>
              <a:ext cx="1803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II. Traitement des données</a:t>
              </a:r>
            </a:p>
          </p:txBody>
        </p:sp>
      </p:grpSp>
      <p:grpSp>
        <p:nvGrpSpPr>
          <p:cNvPr id="22" name="Group 52">
            <a:extLst>
              <a:ext uri="{FF2B5EF4-FFF2-40B4-BE49-F238E27FC236}">
                <a16:creationId xmlns:a16="http://schemas.microsoft.com/office/drawing/2014/main" id="{ECE126CA-CEE0-30D6-6CC7-18BE404ECC46}"/>
              </a:ext>
            </a:extLst>
          </p:cNvPr>
          <p:cNvGrpSpPr/>
          <p:nvPr/>
        </p:nvGrpSpPr>
        <p:grpSpPr>
          <a:xfrm>
            <a:off x="418084" y="1029444"/>
            <a:ext cx="2754884" cy="561612"/>
            <a:chOff x="2113614" y="1697563"/>
            <a:chExt cx="1858780" cy="895505"/>
          </a:xfrm>
        </p:grpSpPr>
        <p:sp>
          <p:nvSpPr>
            <p:cNvPr id="23" name="Rectangle: Rounded Corners 17">
              <a:extLst>
                <a:ext uri="{FF2B5EF4-FFF2-40B4-BE49-F238E27FC236}">
                  <a16:creationId xmlns:a16="http://schemas.microsoft.com/office/drawing/2014/main" id="{53EC7F61-4A46-1E7C-84BA-8E36349A26DD}"/>
                </a:ext>
              </a:extLst>
            </p:cNvPr>
            <p:cNvSpPr/>
            <p:nvPr/>
          </p:nvSpPr>
          <p:spPr>
            <a:xfrm>
              <a:off x="2113614" y="1697563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0066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611B2406-AEE1-1A32-FB87-94E5629B2EDE}"/>
                </a:ext>
              </a:extLst>
            </p:cNvPr>
            <p:cNvSpPr txBox="1"/>
            <p:nvPr/>
          </p:nvSpPr>
          <p:spPr>
            <a:xfrm>
              <a:off x="2141153" y="1914482"/>
              <a:ext cx="1803702" cy="58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a) Nettoyage des données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AEB032A3-B08B-514C-75DA-463EA8E19660}"/>
              </a:ext>
            </a:extLst>
          </p:cNvPr>
          <p:cNvGrpSpPr/>
          <p:nvPr/>
        </p:nvGrpSpPr>
        <p:grpSpPr>
          <a:xfrm>
            <a:off x="-595902" y="2665215"/>
            <a:ext cx="5426305" cy="3914189"/>
            <a:chOff x="-595902" y="2665215"/>
            <a:chExt cx="5426305" cy="3914189"/>
          </a:xfrm>
        </p:grpSpPr>
        <p:pic>
          <p:nvPicPr>
            <p:cNvPr id="7" name="Image 6" descr="Une image contenant carte&#10;&#10;Description générée automatiquement">
              <a:extLst>
                <a:ext uri="{FF2B5EF4-FFF2-40B4-BE49-F238E27FC236}">
                  <a16:creationId xmlns:a16="http://schemas.microsoft.com/office/drawing/2014/main" id="{DBCA86BA-D0D7-3E55-D21E-8DF9B183E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968" y="3494501"/>
              <a:ext cx="1657435" cy="2736991"/>
            </a:xfrm>
            <a:prstGeom prst="rect">
              <a:avLst/>
            </a:prstGeom>
          </p:spPr>
        </p:pic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45B69622-9367-5FB1-A431-00DAB14EED76}"/>
                </a:ext>
              </a:extLst>
            </p:cNvPr>
            <p:cNvSpPr txBox="1"/>
            <p:nvPr/>
          </p:nvSpPr>
          <p:spPr>
            <a:xfrm>
              <a:off x="942995" y="2665215"/>
              <a:ext cx="329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</a:rPr>
                <a:t>Présentation des données</a:t>
              </a:r>
            </a:p>
          </p:txBody>
        </p:sp>
        <p:graphicFrame>
          <p:nvGraphicFramePr>
            <p:cNvPr id="26" name="Diagramme 25">
              <a:extLst>
                <a:ext uri="{FF2B5EF4-FFF2-40B4-BE49-F238E27FC236}">
                  <a16:creationId xmlns:a16="http://schemas.microsoft.com/office/drawing/2014/main" id="{C3D61E9A-DAA8-211D-3235-71E24B698AB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7823365"/>
                </p:ext>
              </p:extLst>
            </p:nvPr>
          </p:nvGraphicFramePr>
          <p:xfrm>
            <a:off x="-595902" y="3143866"/>
            <a:ext cx="5018112" cy="34355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6A2E970-27EE-87BF-4F02-F1B614C4DE96}"/>
              </a:ext>
            </a:extLst>
          </p:cNvPr>
          <p:cNvGrpSpPr/>
          <p:nvPr/>
        </p:nvGrpSpPr>
        <p:grpSpPr>
          <a:xfrm>
            <a:off x="6759455" y="2687516"/>
            <a:ext cx="5750883" cy="3891888"/>
            <a:chOff x="6759455" y="2687516"/>
            <a:chExt cx="5750883" cy="38918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DAC166-1A01-FB2B-C253-8D94055A815A}"/>
                </a:ext>
              </a:extLst>
            </p:cNvPr>
            <p:cNvSpPr txBox="1"/>
            <p:nvPr/>
          </p:nvSpPr>
          <p:spPr>
            <a:xfrm>
              <a:off x="8425560" y="2687516"/>
              <a:ext cx="329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</a:rPr>
                <a:t>Données nettoyées</a:t>
              </a:r>
            </a:p>
          </p:txBody>
        </p:sp>
        <p:pic>
          <p:nvPicPr>
            <p:cNvPr id="12" name="Image 11" descr="Une image contenant carte, texte, atlas&#10;&#10;Description générée automatiquement">
              <a:extLst>
                <a:ext uri="{FF2B5EF4-FFF2-40B4-BE49-F238E27FC236}">
                  <a16:creationId xmlns:a16="http://schemas.microsoft.com/office/drawing/2014/main" id="{FAB1179C-7AA7-8F63-7D84-D9956A37A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9455" y="3414607"/>
              <a:ext cx="2020673" cy="2852967"/>
            </a:xfrm>
            <a:prstGeom prst="rect">
              <a:avLst/>
            </a:prstGeom>
          </p:spPr>
        </p:pic>
        <p:graphicFrame>
          <p:nvGraphicFramePr>
            <p:cNvPr id="10" name="Diagramme 9">
              <a:extLst>
                <a:ext uri="{FF2B5EF4-FFF2-40B4-BE49-F238E27FC236}">
                  <a16:creationId xmlns:a16="http://schemas.microsoft.com/office/drawing/2014/main" id="{AD89689B-09FE-3243-5758-70F46F9CF4A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8214034"/>
                </p:ext>
              </p:extLst>
            </p:nvPr>
          </p:nvGraphicFramePr>
          <p:xfrm>
            <a:off x="7492226" y="3143866"/>
            <a:ext cx="5018112" cy="34355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1588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51F9A330-1ED3-C7DA-8962-A195FCCCB351}"/>
              </a:ext>
            </a:extLst>
          </p:cNvPr>
          <p:cNvSpPr/>
          <p:nvPr/>
        </p:nvSpPr>
        <p:spPr>
          <a:xfrm>
            <a:off x="0" y="-210"/>
            <a:ext cx="12192000" cy="6853007"/>
          </a:xfrm>
          <a:prstGeom prst="rect">
            <a:avLst/>
          </a:prstGeom>
          <a:gradFill flip="none" rotWithShape="1">
            <a:gsLst>
              <a:gs pos="52000">
                <a:srgbClr val="262626">
                  <a:alpha val="48000"/>
                </a:srgbClr>
              </a:gs>
              <a:gs pos="95000">
                <a:srgbClr val="002060">
                  <a:alpha val="50000"/>
                </a:srgbClr>
              </a:gs>
              <a:gs pos="9000">
                <a:srgbClr val="E03A4E"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3">
            <a:extLst>
              <a:ext uri="{FF2B5EF4-FFF2-40B4-BE49-F238E27FC236}">
                <a16:creationId xmlns:a16="http://schemas.microsoft.com/office/drawing/2014/main" id="{750BD06E-87EE-097F-6178-7F3D68836F82}"/>
              </a:ext>
            </a:extLst>
          </p:cNvPr>
          <p:cNvGrpSpPr/>
          <p:nvPr/>
        </p:nvGrpSpPr>
        <p:grpSpPr>
          <a:xfrm>
            <a:off x="-9619" y="6853215"/>
            <a:ext cx="12201619" cy="105262"/>
            <a:chOff x="459816" y="5980674"/>
            <a:chExt cx="15922237" cy="291627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167AF91-E332-7A19-4A9C-318CD6B7EB53}"/>
                </a:ext>
              </a:extLst>
            </p:cNvPr>
            <p:cNvSpPr/>
            <p:nvPr/>
          </p:nvSpPr>
          <p:spPr>
            <a:xfrm>
              <a:off x="459816" y="5980674"/>
              <a:ext cx="2660904" cy="291627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6455DDE-A01F-0902-158A-84D98078F271}"/>
                </a:ext>
              </a:extLst>
            </p:cNvPr>
            <p:cNvSpPr/>
            <p:nvPr/>
          </p:nvSpPr>
          <p:spPr>
            <a:xfrm>
              <a:off x="3132321" y="5980674"/>
              <a:ext cx="2660904" cy="291627"/>
            </a:xfrm>
            <a:prstGeom prst="rect">
              <a:avLst/>
            </a:prstGeom>
            <a:solidFill>
              <a:srgbClr val="F15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F92DBB6-9918-B870-9697-D717DB6A18CD}"/>
                </a:ext>
              </a:extLst>
            </p:cNvPr>
            <p:cNvSpPr/>
            <p:nvPr/>
          </p:nvSpPr>
          <p:spPr>
            <a:xfrm>
              <a:off x="5793225" y="5980674"/>
              <a:ext cx="2660904" cy="291627"/>
            </a:xfrm>
            <a:prstGeom prst="rect">
              <a:avLst/>
            </a:prstGeom>
            <a:solidFill>
              <a:srgbClr val="8C5A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A129699-4402-5205-B173-27E8BA822C48}"/>
                </a:ext>
              </a:extLst>
            </p:cNvPr>
            <p:cNvSpPr/>
            <p:nvPr/>
          </p:nvSpPr>
          <p:spPr>
            <a:xfrm>
              <a:off x="8426735" y="5980674"/>
              <a:ext cx="2660904" cy="291627"/>
            </a:xfrm>
            <a:prstGeom prst="rect">
              <a:avLst/>
            </a:prstGeom>
            <a:solidFill>
              <a:srgbClr val="056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C38567F-CCC0-3C9E-F187-D53591517BB4}"/>
                </a:ext>
              </a:extLst>
            </p:cNvPr>
            <p:cNvSpPr/>
            <p:nvPr/>
          </p:nvSpPr>
          <p:spPr>
            <a:xfrm>
              <a:off x="11060245" y="5980674"/>
              <a:ext cx="2660904" cy="291627"/>
            </a:xfrm>
            <a:prstGeom prst="rect">
              <a:avLst/>
            </a:prstGeom>
            <a:solidFill>
              <a:srgbClr val="248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0817113-8844-D42C-1801-9BA63D2A6A16}"/>
                </a:ext>
              </a:extLst>
            </p:cNvPr>
            <p:cNvSpPr/>
            <p:nvPr/>
          </p:nvSpPr>
          <p:spPr>
            <a:xfrm>
              <a:off x="13721149" y="5980674"/>
              <a:ext cx="2660904" cy="291627"/>
            </a:xfrm>
            <a:prstGeom prst="rect">
              <a:avLst/>
            </a:prstGeom>
            <a:solidFill>
              <a:srgbClr val="39B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1" name="Picture 10">
            <a:extLst>
              <a:ext uri="{FF2B5EF4-FFF2-40B4-BE49-F238E27FC236}">
                <a16:creationId xmlns:a16="http://schemas.microsoft.com/office/drawing/2014/main" id="{B2BD360C-1636-A9B1-EF59-F9974EE06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20" b="14820"/>
          <a:stretch/>
        </p:blipFill>
        <p:spPr>
          <a:xfrm>
            <a:off x="0" y="-1"/>
            <a:ext cx="12192000" cy="6853008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C097724C-C414-20B1-549E-3269D77CAA20}"/>
              </a:ext>
            </a:extLst>
          </p:cNvPr>
          <p:cNvSpPr/>
          <p:nvPr/>
        </p:nvSpPr>
        <p:spPr>
          <a:xfrm>
            <a:off x="129924" y="1134469"/>
            <a:ext cx="7599653" cy="4271693"/>
          </a:xfrm>
          <a:prstGeom prst="rect">
            <a:avLst/>
          </a:prstGeom>
          <a:solidFill>
            <a:schemeClr val="tx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4" name="Group 42">
            <a:extLst>
              <a:ext uri="{FF2B5EF4-FFF2-40B4-BE49-F238E27FC236}">
                <a16:creationId xmlns:a16="http://schemas.microsoft.com/office/drawing/2014/main" id="{F402B652-D67F-51A7-FFCF-5620ACF7C306}"/>
              </a:ext>
            </a:extLst>
          </p:cNvPr>
          <p:cNvGrpSpPr/>
          <p:nvPr/>
        </p:nvGrpSpPr>
        <p:grpSpPr>
          <a:xfrm>
            <a:off x="173002" y="2277524"/>
            <a:ext cx="2032986" cy="1539667"/>
            <a:chOff x="2112886" y="2694773"/>
            <a:chExt cx="2032986" cy="1539667"/>
          </a:xfrm>
        </p:grpSpPr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30F96580-E7D0-D19A-05EC-8E863CFC87B1}"/>
                </a:ext>
              </a:extLst>
            </p:cNvPr>
            <p:cNvSpPr/>
            <p:nvPr/>
          </p:nvSpPr>
          <p:spPr>
            <a:xfrm rot="18900000">
              <a:off x="2112886" y="2694773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FBB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6">
              <a:extLst>
                <a:ext uri="{FF2B5EF4-FFF2-40B4-BE49-F238E27FC236}">
                  <a16:creationId xmlns:a16="http://schemas.microsoft.com/office/drawing/2014/main" id="{67189278-A22E-33B7-CF45-4CB13DE8CB60}"/>
                </a:ext>
              </a:extLst>
            </p:cNvPr>
            <p:cNvSpPr/>
            <p:nvPr/>
          </p:nvSpPr>
          <p:spPr>
            <a:xfrm>
              <a:off x="2308194" y="3000444"/>
              <a:ext cx="1233996" cy="1233996"/>
            </a:xfrm>
            <a:prstGeom prst="ellipse">
              <a:avLst/>
            </a:prstGeom>
            <a:solidFill>
              <a:srgbClr val="FBB23F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7" name="Group 24">
            <a:extLst>
              <a:ext uri="{FF2B5EF4-FFF2-40B4-BE49-F238E27FC236}">
                <a16:creationId xmlns:a16="http://schemas.microsoft.com/office/drawing/2014/main" id="{7DAE04C9-264D-E5AC-5F7F-0D73063D8C1C}"/>
              </a:ext>
            </a:extLst>
          </p:cNvPr>
          <p:cNvGrpSpPr/>
          <p:nvPr/>
        </p:nvGrpSpPr>
        <p:grpSpPr>
          <a:xfrm>
            <a:off x="2812788" y="1930406"/>
            <a:ext cx="1548634" cy="2032986"/>
            <a:chOff x="4028765" y="2409800"/>
            <a:chExt cx="1548634" cy="2032986"/>
          </a:xfrm>
        </p:grpSpPr>
        <p:sp>
          <p:nvSpPr>
            <p:cNvPr id="148" name="Freeform: Shape 22">
              <a:extLst>
                <a:ext uri="{FF2B5EF4-FFF2-40B4-BE49-F238E27FC236}">
                  <a16:creationId xmlns:a16="http://schemas.microsoft.com/office/drawing/2014/main" id="{1E10D809-526B-E54F-72AD-2BB24F61CBAF}"/>
                </a:ext>
              </a:extLst>
            </p:cNvPr>
            <p:cNvSpPr/>
            <p:nvPr/>
          </p:nvSpPr>
          <p:spPr>
            <a:xfrm rot="2700000">
              <a:off x="3829386" y="2694773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F15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23">
              <a:extLst>
                <a:ext uri="{FF2B5EF4-FFF2-40B4-BE49-F238E27FC236}">
                  <a16:creationId xmlns:a16="http://schemas.microsoft.com/office/drawing/2014/main" id="{ADD94E65-BA60-1DA9-95B7-0AEC1576904C}"/>
                </a:ext>
              </a:extLst>
            </p:cNvPr>
            <p:cNvSpPr/>
            <p:nvPr/>
          </p:nvSpPr>
          <p:spPr>
            <a:xfrm>
              <a:off x="4028765" y="2601158"/>
              <a:ext cx="1233996" cy="1233996"/>
            </a:xfrm>
            <a:prstGeom prst="ellipse">
              <a:avLst/>
            </a:prstGeom>
            <a:solidFill>
              <a:srgbClr val="F15D28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38">
            <a:extLst>
              <a:ext uri="{FF2B5EF4-FFF2-40B4-BE49-F238E27FC236}">
                <a16:creationId xmlns:a16="http://schemas.microsoft.com/office/drawing/2014/main" id="{2FC9CC06-4821-AF76-2720-62F65CCA0714}"/>
              </a:ext>
            </a:extLst>
          </p:cNvPr>
          <p:cNvGrpSpPr/>
          <p:nvPr/>
        </p:nvGrpSpPr>
        <p:grpSpPr>
          <a:xfrm>
            <a:off x="5178906" y="2277522"/>
            <a:ext cx="2032986" cy="1539877"/>
            <a:chOff x="5734976" y="2694772"/>
            <a:chExt cx="2032986" cy="1539877"/>
          </a:xfrm>
        </p:grpSpPr>
        <p:sp>
          <p:nvSpPr>
            <p:cNvPr id="151" name="Freeform: Shape 25">
              <a:extLst>
                <a:ext uri="{FF2B5EF4-FFF2-40B4-BE49-F238E27FC236}">
                  <a16:creationId xmlns:a16="http://schemas.microsoft.com/office/drawing/2014/main" id="{C2CD1049-2752-042D-8EC8-927D503ED79D}"/>
                </a:ext>
              </a:extLst>
            </p:cNvPr>
            <p:cNvSpPr/>
            <p:nvPr/>
          </p:nvSpPr>
          <p:spPr>
            <a:xfrm rot="18900000">
              <a:off x="5734976" y="2694772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8E5D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26">
              <a:extLst>
                <a:ext uri="{FF2B5EF4-FFF2-40B4-BE49-F238E27FC236}">
                  <a16:creationId xmlns:a16="http://schemas.microsoft.com/office/drawing/2014/main" id="{ED2D3AC6-DEEB-5398-8AFA-9AB97586FDC7}"/>
                </a:ext>
              </a:extLst>
            </p:cNvPr>
            <p:cNvSpPr/>
            <p:nvPr/>
          </p:nvSpPr>
          <p:spPr>
            <a:xfrm>
              <a:off x="5930284" y="3000653"/>
              <a:ext cx="1233996" cy="1233996"/>
            </a:xfrm>
            <a:prstGeom prst="ellipse">
              <a:avLst/>
            </a:prstGeom>
            <a:solidFill>
              <a:srgbClr val="8E5DB4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27">
            <a:extLst>
              <a:ext uri="{FF2B5EF4-FFF2-40B4-BE49-F238E27FC236}">
                <a16:creationId xmlns:a16="http://schemas.microsoft.com/office/drawing/2014/main" id="{E5C46149-8EA6-0ACC-7135-A696D31A31D9}"/>
              </a:ext>
            </a:extLst>
          </p:cNvPr>
          <p:cNvGrpSpPr/>
          <p:nvPr/>
        </p:nvGrpSpPr>
        <p:grpSpPr>
          <a:xfrm>
            <a:off x="7667561" y="1930405"/>
            <a:ext cx="1548634" cy="2032986"/>
            <a:chOff x="4028765" y="2409800"/>
            <a:chExt cx="1548634" cy="2032986"/>
          </a:xfrm>
        </p:grpSpPr>
        <p:sp>
          <p:nvSpPr>
            <p:cNvPr id="154" name="Freeform: Shape 28">
              <a:extLst>
                <a:ext uri="{FF2B5EF4-FFF2-40B4-BE49-F238E27FC236}">
                  <a16:creationId xmlns:a16="http://schemas.microsoft.com/office/drawing/2014/main" id="{1AEC298B-AB1F-4A08-ECBC-F507C6C52977}"/>
                </a:ext>
              </a:extLst>
            </p:cNvPr>
            <p:cNvSpPr/>
            <p:nvPr/>
          </p:nvSpPr>
          <p:spPr>
            <a:xfrm rot="2700000">
              <a:off x="3829386" y="2694773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0A6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29">
              <a:extLst>
                <a:ext uri="{FF2B5EF4-FFF2-40B4-BE49-F238E27FC236}">
                  <a16:creationId xmlns:a16="http://schemas.microsoft.com/office/drawing/2014/main" id="{50F88980-9CFF-5E2E-0C30-95809E4BC0F1}"/>
                </a:ext>
              </a:extLst>
            </p:cNvPr>
            <p:cNvSpPr/>
            <p:nvPr/>
          </p:nvSpPr>
          <p:spPr>
            <a:xfrm>
              <a:off x="4028765" y="2601158"/>
              <a:ext cx="1233996" cy="1233996"/>
            </a:xfrm>
            <a:prstGeom prst="ellipse">
              <a:avLst/>
            </a:prstGeom>
            <a:solidFill>
              <a:srgbClr val="0A6A95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39">
            <a:extLst>
              <a:ext uri="{FF2B5EF4-FFF2-40B4-BE49-F238E27FC236}">
                <a16:creationId xmlns:a16="http://schemas.microsoft.com/office/drawing/2014/main" id="{F35A301E-9783-20B8-1298-93D4FEBA8027}"/>
              </a:ext>
            </a:extLst>
          </p:cNvPr>
          <p:cNvGrpSpPr/>
          <p:nvPr/>
        </p:nvGrpSpPr>
        <p:grpSpPr>
          <a:xfrm>
            <a:off x="10004044" y="2277522"/>
            <a:ext cx="2032986" cy="1539877"/>
            <a:chOff x="5734976" y="2694772"/>
            <a:chExt cx="2032986" cy="1539877"/>
          </a:xfrm>
        </p:grpSpPr>
        <p:sp>
          <p:nvSpPr>
            <p:cNvPr id="157" name="Freeform: Shape 40">
              <a:extLst>
                <a:ext uri="{FF2B5EF4-FFF2-40B4-BE49-F238E27FC236}">
                  <a16:creationId xmlns:a16="http://schemas.microsoft.com/office/drawing/2014/main" id="{9FF08A5F-D0F7-8312-E06B-37C6D577396A}"/>
                </a:ext>
              </a:extLst>
            </p:cNvPr>
            <p:cNvSpPr/>
            <p:nvPr/>
          </p:nvSpPr>
          <p:spPr>
            <a:xfrm rot="18900000">
              <a:off x="5734976" y="2694772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3DB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41">
              <a:extLst>
                <a:ext uri="{FF2B5EF4-FFF2-40B4-BE49-F238E27FC236}">
                  <a16:creationId xmlns:a16="http://schemas.microsoft.com/office/drawing/2014/main" id="{8BE189DB-1A00-F1D6-CAE4-D8C2F9245E2F}"/>
                </a:ext>
              </a:extLst>
            </p:cNvPr>
            <p:cNvSpPr/>
            <p:nvPr/>
          </p:nvSpPr>
          <p:spPr>
            <a:xfrm>
              <a:off x="5930284" y="3000653"/>
              <a:ext cx="1233996" cy="1233996"/>
            </a:xfrm>
            <a:prstGeom prst="ellipse">
              <a:avLst/>
            </a:prstGeom>
            <a:solidFill>
              <a:srgbClr val="3DBEC9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68">
            <a:extLst>
              <a:ext uri="{FF2B5EF4-FFF2-40B4-BE49-F238E27FC236}">
                <a16:creationId xmlns:a16="http://schemas.microsoft.com/office/drawing/2014/main" id="{7B475850-6ABB-80E2-7B2A-4083B5EE1E7D}"/>
              </a:ext>
            </a:extLst>
          </p:cNvPr>
          <p:cNvGrpSpPr/>
          <p:nvPr/>
        </p:nvGrpSpPr>
        <p:grpSpPr>
          <a:xfrm>
            <a:off x="3290126" y="2570102"/>
            <a:ext cx="307004" cy="307004"/>
            <a:chOff x="8889951" y="2760237"/>
            <a:chExt cx="402172" cy="402172"/>
          </a:xfrm>
          <a:solidFill>
            <a:schemeClr val="bg1">
              <a:alpha val="60000"/>
            </a:schemeClr>
          </a:solidFill>
        </p:grpSpPr>
        <p:sp>
          <p:nvSpPr>
            <p:cNvPr id="160" name="Freeform: Shape 69">
              <a:extLst>
                <a:ext uri="{FF2B5EF4-FFF2-40B4-BE49-F238E27FC236}">
                  <a16:creationId xmlns:a16="http://schemas.microsoft.com/office/drawing/2014/main" id="{C48D9A59-5185-E2C5-D162-18D2681F85F1}"/>
                </a:ext>
              </a:extLst>
            </p:cNvPr>
            <p:cNvSpPr/>
            <p:nvPr/>
          </p:nvSpPr>
          <p:spPr>
            <a:xfrm>
              <a:off x="8889951" y="2760237"/>
              <a:ext cx="402172" cy="402172"/>
            </a:xfrm>
            <a:custGeom>
              <a:avLst/>
              <a:gdLst>
                <a:gd name="connsiteX0" fmla="*/ 35486 w 402171"/>
                <a:gd name="connsiteY0" fmla="*/ 0 h 402171"/>
                <a:gd name="connsiteX1" fmla="*/ 0 w 402171"/>
                <a:gd name="connsiteY1" fmla="*/ 0 h 402171"/>
                <a:gd name="connsiteX2" fmla="*/ 0 w 402171"/>
                <a:gd name="connsiteY2" fmla="*/ 402172 h 402171"/>
                <a:gd name="connsiteX3" fmla="*/ 402172 w 402171"/>
                <a:gd name="connsiteY3" fmla="*/ 402172 h 402171"/>
                <a:gd name="connsiteX4" fmla="*/ 402172 w 402171"/>
                <a:gd name="connsiteY4" fmla="*/ 366686 h 402171"/>
                <a:gd name="connsiteX5" fmla="*/ 35486 w 402171"/>
                <a:gd name="connsiteY5" fmla="*/ 366686 h 40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71" h="402171">
                  <a:moveTo>
                    <a:pt x="35486" y="0"/>
                  </a:moveTo>
                  <a:lnTo>
                    <a:pt x="0" y="0"/>
                  </a:lnTo>
                  <a:lnTo>
                    <a:pt x="0" y="402172"/>
                  </a:lnTo>
                  <a:lnTo>
                    <a:pt x="402172" y="402172"/>
                  </a:lnTo>
                  <a:lnTo>
                    <a:pt x="402172" y="366686"/>
                  </a:lnTo>
                  <a:lnTo>
                    <a:pt x="35486" y="366686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70">
              <a:extLst>
                <a:ext uri="{FF2B5EF4-FFF2-40B4-BE49-F238E27FC236}">
                  <a16:creationId xmlns:a16="http://schemas.microsoft.com/office/drawing/2014/main" id="{3209F2F6-903C-0CD2-40E8-C40B048F48C8}"/>
                </a:ext>
              </a:extLst>
            </p:cNvPr>
            <p:cNvSpPr/>
            <p:nvPr/>
          </p:nvSpPr>
          <p:spPr>
            <a:xfrm>
              <a:off x="8960923" y="2884437"/>
              <a:ext cx="65057" cy="207000"/>
            </a:xfrm>
            <a:custGeom>
              <a:avLst/>
              <a:gdLst>
                <a:gd name="connsiteX0" fmla="*/ 0 w 65057"/>
                <a:gd name="connsiteY0" fmla="*/ 0 h 207000"/>
                <a:gd name="connsiteX1" fmla="*/ 65057 w 65057"/>
                <a:gd name="connsiteY1" fmla="*/ 0 h 207000"/>
                <a:gd name="connsiteX2" fmla="*/ 65057 w 65057"/>
                <a:gd name="connsiteY2" fmla="*/ 207000 h 207000"/>
                <a:gd name="connsiteX3" fmla="*/ 0 w 65057"/>
                <a:gd name="connsiteY3" fmla="*/ 207000 h 20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207000">
                  <a:moveTo>
                    <a:pt x="0" y="0"/>
                  </a:moveTo>
                  <a:lnTo>
                    <a:pt x="65057" y="0"/>
                  </a:lnTo>
                  <a:lnTo>
                    <a:pt x="65057" y="207000"/>
                  </a:lnTo>
                  <a:lnTo>
                    <a:pt x="0" y="2070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71">
              <a:extLst>
                <a:ext uri="{FF2B5EF4-FFF2-40B4-BE49-F238E27FC236}">
                  <a16:creationId xmlns:a16="http://schemas.microsoft.com/office/drawing/2014/main" id="{0B724B82-DCD9-1704-BD4E-28E212F723DA}"/>
                </a:ext>
              </a:extLst>
            </p:cNvPr>
            <p:cNvSpPr/>
            <p:nvPr/>
          </p:nvSpPr>
          <p:spPr>
            <a:xfrm>
              <a:off x="9049637" y="2760237"/>
              <a:ext cx="65057" cy="331200"/>
            </a:xfrm>
            <a:custGeom>
              <a:avLst/>
              <a:gdLst>
                <a:gd name="connsiteX0" fmla="*/ 0 w 65057"/>
                <a:gd name="connsiteY0" fmla="*/ 0 h 331200"/>
                <a:gd name="connsiteX1" fmla="*/ 65057 w 65057"/>
                <a:gd name="connsiteY1" fmla="*/ 0 h 331200"/>
                <a:gd name="connsiteX2" fmla="*/ 65057 w 65057"/>
                <a:gd name="connsiteY2" fmla="*/ 331200 h 331200"/>
                <a:gd name="connsiteX3" fmla="*/ 0 w 65057"/>
                <a:gd name="connsiteY3" fmla="*/ 331200 h 3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331200">
                  <a:moveTo>
                    <a:pt x="0" y="0"/>
                  </a:moveTo>
                  <a:lnTo>
                    <a:pt x="65057" y="0"/>
                  </a:lnTo>
                  <a:lnTo>
                    <a:pt x="65057" y="331200"/>
                  </a:lnTo>
                  <a:lnTo>
                    <a:pt x="0" y="3312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72">
              <a:extLst>
                <a:ext uri="{FF2B5EF4-FFF2-40B4-BE49-F238E27FC236}">
                  <a16:creationId xmlns:a16="http://schemas.microsoft.com/office/drawing/2014/main" id="{7BC863C2-717F-C4CE-7859-880A39F40156}"/>
                </a:ext>
              </a:extLst>
            </p:cNvPr>
            <p:cNvSpPr/>
            <p:nvPr/>
          </p:nvSpPr>
          <p:spPr>
            <a:xfrm>
              <a:off x="9138351" y="2884437"/>
              <a:ext cx="65057" cy="207000"/>
            </a:xfrm>
            <a:custGeom>
              <a:avLst/>
              <a:gdLst>
                <a:gd name="connsiteX0" fmla="*/ 0 w 65057"/>
                <a:gd name="connsiteY0" fmla="*/ 0 h 207000"/>
                <a:gd name="connsiteX1" fmla="*/ 65057 w 65057"/>
                <a:gd name="connsiteY1" fmla="*/ 0 h 207000"/>
                <a:gd name="connsiteX2" fmla="*/ 65057 w 65057"/>
                <a:gd name="connsiteY2" fmla="*/ 207000 h 207000"/>
                <a:gd name="connsiteX3" fmla="*/ 0 w 65057"/>
                <a:gd name="connsiteY3" fmla="*/ 207000 h 20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207000">
                  <a:moveTo>
                    <a:pt x="0" y="0"/>
                  </a:moveTo>
                  <a:lnTo>
                    <a:pt x="65057" y="0"/>
                  </a:lnTo>
                  <a:lnTo>
                    <a:pt x="65057" y="207000"/>
                  </a:lnTo>
                  <a:lnTo>
                    <a:pt x="0" y="2070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73">
              <a:extLst>
                <a:ext uri="{FF2B5EF4-FFF2-40B4-BE49-F238E27FC236}">
                  <a16:creationId xmlns:a16="http://schemas.microsoft.com/office/drawing/2014/main" id="{F3D2F593-D608-D8BB-E0B1-F0A31D104E4F}"/>
                </a:ext>
              </a:extLst>
            </p:cNvPr>
            <p:cNvSpPr/>
            <p:nvPr/>
          </p:nvSpPr>
          <p:spPr>
            <a:xfrm>
              <a:off x="9227066" y="2984980"/>
              <a:ext cx="65057" cy="106457"/>
            </a:xfrm>
            <a:custGeom>
              <a:avLst/>
              <a:gdLst>
                <a:gd name="connsiteX0" fmla="*/ 0 w 65057"/>
                <a:gd name="connsiteY0" fmla="*/ 0 h 106457"/>
                <a:gd name="connsiteX1" fmla="*/ 65057 w 65057"/>
                <a:gd name="connsiteY1" fmla="*/ 0 h 106457"/>
                <a:gd name="connsiteX2" fmla="*/ 65057 w 65057"/>
                <a:gd name="connsiteY2" fmla="*/ 106457 h 106457"/>
                <a:gd name="connsiteX3" fmla="*/ 0 w 65057"/>
                <a:gd name="connsiteY3" fmla="*/ 106457 h 10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106457">
                  <a:moveTo>
                    <a:pt x="0" y="0"/>
                  </a:moveTo>
                  <a:lnTo>
                    <a:pt x="65057" y="0"/>
                  </a:lnTo>
                  <a:lnTo>
                    <a:pt x="65057" y="106457"/>
                  </a:lnTo>
                  <a:lnTo>
                    <a:pt x="0" y="106457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5" name="Group 74">
            <a:extLst>
              <a:ext uri="{FF2B5EF4-FFF2-40B4-BE49-F238E27FC236}">
                <a16:creationId xmlns:a16="http://schemas.microsoft.com/office/drawing/2014/main" id="{8AE7E80B-0CDE-23D3-4167-C578E7FFC454}"/>
              </a:ext>
            </a:extLst>
          </p:cNvPr>
          <p:cNvGrpSpPr/>
          <p:nvPr/>
        </p:nvGrpSpPr>
        <p:grpSpPr>
          <a:xfrm>
            <a:off x="78769" y="4054940"/>
            <a:ext cx="1813078" cy="1198873"/>
            <a:chOff x="1408100" y="4036751"/>
            <a:chExt cx="1813078" cy="1198873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1C2E52D-BA14-758B-4F67-E03B47C65130}"/>
                </a:ext>
              </a:extLst>
            </p:cNvPr>
            <p:cNvSpPr/>
            <p:nvPr/>
          </p:nvSpPr>
          <p:spPr>
            <a:xfrm>
              <a:off x="1628977" y="4036751"/>
              <a:ext cx="13644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i="0" dirty="0">
                  <a:solidFill>
                    <a:srgbClr val="FBB23F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Restriction</a:t>
              </a:r>
              <a:endParaRPr lang="en-US" sz="1400" dirty="0">
                <a:solidFill>
                  <a:srgbClr val="FBB23F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9C2AF9D-62B7-FC20-0851-21FAC1A83D5B}"/>
                </a:ext>
              </a:extLst>
            </p:cNvPr>
            <p:cNvSpPr/>
            <p:nvPr/>
          </p:nvSpPr>
          <p:spPr>
            <a:xfrm>
              <a:off x="1408100" y="4496960"/>
              <a:ext cx="18130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Montserrat" panose="00000500000000000000" pitchFamily="50" charset="0"/>
                  <a:ea typeface="Roboto Light" panose="02000000000000000000" pitchFamily="2" charset="0"/>
                </a:rPr>
                <a:t>Aux bâtiments non destines aux habitations</a:t>
              </a:r>
            </a:p>
          </p:txBody>
        </p:sp>
      </p:grpSp>
      <p:grpSp>
        <p:nvGrpSpPr>
          <p:cNvPr id="168" name="Group 77">
            <a:extLst>
              <a:ext uri="{FF2B5EF4-FFF2-40B4-BE49-F238E27FC236}">
                <a16:creationId xmlns:a16="http://schemas.microsoft.com/office/drawing/2014/main" id="{4B3011B5-9E1C-C4A4-7572-385EA4505B83}"/>
              </a:ext>
            </a:extLst>
          </p:cNvPr>
          <p:cNvGrpSpPr/>
          <p:nvPr/>
        </p:nvGrpSpPr>
        <p:grpSpPr>
          <a:xfrm>
            <a:off x="837836" y="2991909"/>
            <a:ext cx="271403" cy="438415"/>
            <a:chOff x="5590967" y="2648114"/>
            <a:chExt cx="409340" cy="661241"/>
          </a:xfrm>
          <a:solidFill>
            <a:schemeClr val="bg1">
              <a:alpha val="60000"/>
            </a:schemeClr>
          </a:solidFill>
        </p:grpSpPr>
        <p:sp>
          <p:nvSpPr>
            <p:cNvPr id="169" name="Freeform: Shape 78">
              <a:extLst>
                <a:ext uri="{FF2B5EF4-FFF2-40B4-BE49-F238E27FC236}">
                  <a16:creationId xmlns:a16="http://schemas.microsoft.com/office/drawing/2014/main" id="{4B734945-DCB5-A21D-8A62-F127D8713CE2}"/>
                </a:ext>
              </a:extLst>
            </p:cNvPr>
            <p:cNvSpPr/>
            <p:nvPr/>
          </p:nvSpPr>
          <p:spPr>
            <a:xfrm>
              <a:off x="5693303" y="3104685"/>
              <a:ext cx="204670" cy="47232"/>
            </a:xfrm>
            <a:custGeom>
              <a:avLst/>
              <a:gdLst>
                <a:gd name="connsiteX0" fmla="*/ 23616 w 204669"/>
                <a:gd name="connsiteY0" fmla="*/ 0 h 47231"/>
                <a:gd name="connsiteX1" fmla="*/ 181054 w 204669"/>
                <a:gd name="connsiteY1" fmla="*/ 0 h 47231"/>
                <a:gd name="connsiteX2" fmla="*/ 204670 w 204669"/>
                <a:gd name="connsiteY2" fmla="*/ 23616 h 47231"/>
                <a:gd name="connsiteX3" fmla="*/ 181054 w 204669"/>
                <a:gd name="connsiteY3" fmla="*/ 47232 h 47231"/>
                <a:gd name="connsiteX4" fmla="*/ 23616 w 204669"/>
                <a:gd name="connsiteY4" fmla="*/ 47232 h 47231"/>
                <a:gd name="connsiteX5" fmla="*/ 0 w 204669"/>
                <a:gd name="connsiteY5" fmla="*/ 23616 h 47231"/>
                <a:gd name="connsiteX6" fmla="*/ 23616 w 204669"/>
                <a:gd name="connsiteY6" fmla="*/ 0 h 4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669" h="47231">
                  <a:moveTo>
                    <a:pt x="23616" y="0"/>
                  </a:moveTo>
                  <a:lnTo>
                    <a:pt x="181054" y="0"/>
                  </a:lnTo>
                  <a:cubicBezTo>
                    <a:pt x="194436" y="0"/>
                    <a:pt x="204670" y="10234"/>
                    <a:pt x="204670" y="23616"/>
                  </a:cubicBezTo>
                  <a:cubicBezTo>
                    <a:pt x="204670" y="36998"/>
                    <a:pt x="194436" y="47232"/>
                    <a:pt x="181054" y="47232"/>
                  </a:cubicBezTo>
                  <a:lnTo>
                    <a:pt x="23616" y="47232"/>
                  </a:lnTo>
                  <a:cubicBezTo>
                    <a:pt x="10233" y="47232"/>
                    <a:pt x="0" y="36998"/>
                    <a:pt x="0" y="23616"/>
                  </a:cubicBezTo>
                  <a:cubicBezTo>
                    <a:pt x="0" y="10234"/>
                    <a:pt x="10233" y="0"/>
                    <a:pt x="23616" y="0"/>
                  </a:cubicBez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79">
              <a:extLst>
                <a:ext uri="{FF2B5EF4-FFF2-40B4-BE49-F238E27FC236}">
                  <a16:creationId xmlns:a16="http://schemas.microsoft.com/office/drawing/2014/main" id="{1A77AD77-7735-0807-93BA-F6ABBC4D990C}"/>
                </a:ext>
              </a:extLst>
            </p:cNvPr>
            <p:cNvSpPr/>
            <p:nvPr/>
          </p:nvSpPr>
          <p:spPr>
            <a:xfrm>
              <a:off x="5693302" y="3183404"/>
              <a:ext cx="204670" cy="47232"/>
            </a:xfrm>
            <a:custGeom>
              <a:avLst/>
              <a:gdLst>
                <a:gd name="connsiteX0" fmla="*/ 23616 w 204669"/>
                <a:gd name="connsiteY0" fmla="*/ 0 h 47231"/>
                <a:gd name="connsiteX1" fmla="*/ 181054 w 204669"/>
                <a:gd name="connsiteY1" fmla="*/ 0 h 47231"/>
                <a:gd name="connsiteX2" fmla="*/ 204670 w 204669"/>
                <a:gd name="connsiteY2" fmla="*/ 23616 h 47231"/>
                <a:gd name="connsiteX3" fmla="*/ 181054 w 204669"/>
                <a:gd name="connsiteY3" fmla="*/ 47232 h 47231"/>
                <a:gd name="connsiteX4" fmla="*/ 23616 w 204669"/>
                <a:gd name="connsiteY4" fmla="*/ 47232 h 47231"/>
                <a:gd name="connsiteX5" fmla="*/ 0 w 204669"/>
                <a:gd name="connsiteY5" fmla="*/ 23616 h 47231"/>
                <a:gd name="connsiteX6" fmla="*/ 23616 w 204669"/>
                <a:gd name="connsiteY6" fmla="*/ 0 h 4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669" h="47231">
                  <a:moveTo>
                    <a:pt x="23616" y="0"/>
                  </a:moveTo>
                  <a:lnTo>
                    <a:pt x="181054" y="0"/>
                  </a:lnTo>
                  <a:cubicBezTo>
                    <a:pt x="194436" y="0"/>
                    <a:pt x="204670" y="10234"/>
                    <a:pt x="204670" y="23616"/>
                  </a:cubicBezTo>
                  <a:cubicBezTo>
                    <a:pt x="204670" y="36998"/>
                    <a:pt x="194436" y="47232"/>
                    <a:pt x="181054" y="47232"/>
                  </a:cubicBezTo>
                  <a:lnTo>
                    <a:pt x="23616" y="47232"/>
                  </a:lnTo>
                  <a:cubicBezTo>
                    <a:pt x="10233" y="47232"/>
                    <a:pt x="0" y="36998"/>
                    <a:pt x="0" y="23616"/>
                  </a:cubicBezTo>
                  <a:cubicBezTo>
                    <a:pt x="0" y="10234"/>
                    <a:pt x="10233" y="0"/>
                    <a:pt x="23616" y="0"/>
                  </a:cubicBez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80">
              <a:extLst>
                <a:ext uri="{FF2B5EF4-FFF2-40B4-BE49-F238E27FC236}">
                  <a16:creationId xmlns:a16="http://schemas.microsoft.com/office/drawing/2014/main" id="{D3D43863-BFCD-1389-660C-DF60E7BAF45E}"/>
                </a:ext>
              </a:extLst>
            </p:cNvPr>
            <p:cNvSpPr/>
            <p:nvPr/>
          </p:nvSpPr>
          <p:spPr>
            <a:xfrm>
              <a:off x="5744470" y="3262123"/>
              <a:ext cx="102335" cy="47232"/>
            </a:xfrm>
            <a:custGeom>
              <a:avLst/>
              <a:gdLst>
                <a:gd name="connsiteX0" fmla="*/ 0 w 102334"/>
                <a:gd name="connsiteY0" fmla="*/ 0 h 47231"/>
                <a:gd name="connsiteX1" fmla="*/ 51167 w 102334"/>
                <a:gd name="connsiteY1" fmla="*/ 47232 h 47231"/>
                <a:gd name="connsiteX2" fmla="*/ 102335 w 102334"/>
                <a:gd name="connsiteY2" fmla="*/ 0 h 47231"/>
                <a:gd name="connsiteX3" fmla="*/ 0 w 102334"/>
                <a:gd name="connsiteY3" fmla="*/ 0 h 4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34" h="47231">
                  <a:moveTo>
                    <a:pt x="0" y="0"/>
                  </a:moveTo>
                  <a:cubicBezTo>
                    <a:pt x="2362" y="26765"/>
                    <a:pt x="24403" y="47232"/>
                    <a:pt x="51167" y="47232"/>
                  </a:cubicBezTo>
                  <a:cubicBezTo>
                    <a:pt x="77932" y="47232"/>
                    <a:pt x="99973" y="26765"/>
                    <a:pt x="10233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81">
              <a:extLst>
                <a:ext uri="{FF2B5EF4-FFF2-40B4-BE49-F238E27FC236}">
                  <a16:creationId xmlns:a16="http://schemas.microsoft.com/office/drawing/2014/main" id="{73745202-A471-503C-F4A8-DB19E8D3E8A7}"/>
                </a:ext>
              </a:extLst>
            </p:cNvPr>
            <p:cNvSpPr/>
            <p:nvPr/>
          </p:nvSpPr>
          <p:spPr>
            <a:xfrm>
              <a:off x="5590967" y="2648114"/>
              <a:ext cx="409340" cy="425084"/>
            </a:xfrm>
            <a:custGeom>
              <a:avLst/>
              <a:gdLst>
                <a:gd name="connsiteX0" fmla="*/ 204670 w 409339"/>
                <a:gd name="connsiteY0" fmla="*/ 0 h 425083"/>
                <a:gd name="connsiteX1" fmla="*/ 204670 w 409339"/>
                <a:gd name="connsiteY1" fmla="*/ 0 h 425083"/>
                <a:gd name="connsiteX2" fmla="*/ 204670 w 409339"/>
                <a:gd name="connsiteY2" fmla="*/ 0 h 425083"/>
                <a:gd name="connsiteX3" fmla="*/ 0 w 409339"/>
                <a:gd name="connsiteY3" fmla="*/ 202308 h 425083"/>
                <a:gd name="connsiteX4" fmla="*/ 0 w 409339"/>
                <a:gd name="connsiteY4" fmla="*/ 209393 h 425083"/>
                <a:gd name="connsiteX5" fmla="*/ 14169 w 409339"/>
                <a:gd name="connsiteY5" fmla="*/ 280240 h 425083"/>
                <a:gd name="connsiteX6" fmla="*/ 49593 w 409339"/>
                <a:gd name="connsiteY6" fmla="*/ 338492 h 425083"/>
                <a:gd name="connsiteX7" fmla="*/ 97612 w 409339"/>
                <a:gd name="connsiteY7" fmla="*/ 416424 h 425083"/>
                <a:gd name="connsiteX8" fmla="*/ 111781 w 409339"/>
                <a:gd name="connsiteY8" fmla="*/ 425084 h 425083"/>
                <a:gd name="connsiteX9" fmla="*/ 297558 w 409339"/>
                <a:gd name="connsiteY9" fmla="*/ 425084 h 425083"/>
                <a:gd name="connsiteX10" fmla="*/ 311728 w 409339"/>
                <a:gd name="connsiteY10" fmla="*/ 416424 h 425083"/>
                <a:gd name="connsiteX11" fmla="*/ 359747 w 409339"/>
                <a:gd name="connsiteY11" fmla="*/ 338492 h 425083"/>
                <a:gd name="connsiteX12" fmla="*/ 395170 w 409339"/>
                <a:gd name="connsiteY12" fmla="*/ 280240 h 425083"/>
                <a:gd name="connsiteX13" fmla="*/ 409340 w 409339"/>
                <a:gd name="connsiteY13" fmla="*/ 209393 h 425083"/>
                <a:gd name="connsiteX14" fmla="*/ 409340 w 409339"/>
                <a:gd name="connsiteY14" fmla="*/ 202308 h 425083"/>
                <a:gd name="connsiteX15" fmla="*/ 204670 w 409339"/>
                <a:gd name="connsiteY15" fmla="*/ 0 h 425083"/>
                <a:gd name="connsiteX16" fmla="*/ 362108 w 409339"/>
                <a:gd name="connsiteY16" fmla="*/ 208606 h 425083"/>
                <a:gd name="connsiteX17" fmla="*/ 351087 w 409339"/>
                <a:gd name="connsiteY17" fmla="*/ 263709 h 425083"/>
                <a:gd name="connsiteX18" fmla="*/ 324323 w 409339"/>
                <a:gd name="connsiteY18" fmla="*/ 307005 h 425083"/>
                <a:gd name="connsiteX19" fmla="*/ 278666 w 409339"/>
                <a:gd name="connsiteY19" fmla="*/ 377852 h 425083"/>
                <a:gd name="connsiteX20" fmla="*/ 204670 w 409339"/>
                <a:gd name="connsiteY20" fmla="*/ 377852 h 425083"/>
                <a:gd name="connsiteX21" fmla="*/ 131461 w 409339"/>
                <a:gd name="connsiteY21" fmla="*/ 377852 h 425083"/>
                <a:gd name="connsiteX22" fmla="*/ 85804 w 409339"/>
                <a:gd name="connsiteY22" fmla="*/ 307005 h 425083"/>
                <a:gd name="connsiteX23" fmla="*/ 59039 w 409339"/>
                <a:gd name="connsiteY23" fmla="*/ 263709 h 425083"/>
                <a:gd name="connsiteX24" fmla="*/ 48019 w 409339"/>
                <a:gd name="connsiteY24" fmla="*/ 208606 h 425083"/>
                <a:gd name="connsiteX25" fmla="*/ 48019 w 409339"/>
                <a:gd name="connsiteY25" fmla="*/ 202308 h 425083"/>
                <a:gd name="connsiteX26" fmla="*/ 205457 w 409339"/>
                <a:gd name="connsiteY26" fmla="*/ 46444 h 425083"/>
                <a:gd name="connsiteX27" fmla="*/ 205457 w 409339"/>
                <a:gd name="connsiteY27" fmla="*/ 46444 h 425083"/>
                <a:gd name="connsiteX28" fmla="*/ 205457 w 409339"/>
                <a:gd name="connsiteY28" fmla="*/ 46444 h 425083"/>
                <a:gd name="connsiteX29" fmla="*/ 205457 w 409339"/>
                <a:gd name="connsiteY29" fmla="*/ 46444 h 425083"/>
                <a:gd name="connsiteX30" fmla="*/ 205457 w 409339"/>
                <a:gd name="connsiteY30" fmla="*/ 46444 h 425083"/>
                <a:gd name="connsiteX31" fmla="*/ 205457 w 409339"/>
                <a:gd name="connsiteY31" fmla="*/ 46444 h 425083"/>
                <a:gd name="connsiteX32" fmla="*/ 205457 w 409339"/>
                <a:gd name="connsiteY32" fmla="*/ 46444 h 425083"/>
                <a:gd name="connsiteX33" fmla="*/ 362895 w 409339"/>
                <a:gd name="connsiteY33" fmla="*/ 202308 h 425083"/>
                <a:gd name="connsiteX34" fmla="*/ 362895 w 409339"/>
                <a:gd name="connsiteY34" fmla="*/ 208606 h 42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9339" h="425083">
                  <a:moveTo>
                    <a:pt x="204670" y="0"/>
                  </a:moveTo>
                  <a:cubicBezTo>
                    <a:pt x="204670" y="0"/>
                    <a:pt x="204670" y="0"/>
                    <a:pt x="204670" y="0"/>
                  </a:cubicBezTo>
                  <a:cubicBezTo>
                    <a:pt x="204670" y="0"/>
                    <a:pt x="204670" y="0"/>
                    <a:pt x="204670" y="0"/>
                  </a:cubicBezTo>
                  <a:cubicBezTo>
                    <a:pt x="92889" y="787"/>
                    <a:pt x="2362" y="90527"/>
                    <a:pt x="0" y="202308"/>
                  </a:cubicBezTo>
                  <a:lnTo>
                    <a:pt x="0" y="209393"/>
                  </a:lnTo>
                  <a:cubicBezTo>
                    <a:pt x="787" y="233796"/>
                    <a:pt x="5510" y="257412"/>
                    <a:pt x="14169" y="280240"/>
                  </a:cubicBezTo>
                  <a:cubicBezTo>
                    <a:pt x="22829" y="301494"/>
                    <a:pt x="34636" y="321174"/>
                    <a:pt x="49593" y="338492"/>
                  </a:cubicBezTo>
                  <a:cubicBezTo>
                    <a:pt x="68486" y="358959"/>
                    <a:pt x="88953" y="399106"/>
                    <a:pt x="97612" y="416424"/>
                  </a:cubicBezTo>
                  <a:cubicBezTo>
                    <a:pt x="99973" y="421935"/>
                    <a:pt x="105484" y="425084"/>
                    <a:pt x="111781" y="425084"/>
                  </a:cubicBezTo>
                  <a:lnTo>
                    <a:pt x="297558" y="425084"/>
                  </a:lnTo>
                  <a:cubicBezTo>
                    <a:pt x="303856" y="425084"/>
                    <a:pt x="309366" y="421935"/>
                    <a:pt x="311728" y="416424"/>
                  </a:cubicBezTo>
                  <a:cubicBezTo>
                    <a:pt x="320387" y="399106"/>
                    <a:pt x="340854" y="358959"/>
                    <a:pt x="359747" y="338492"/>
                  </a:cubicBezTo>
                  <a:cubicBezTo>
                    <a:pt x="374703" y="321174"/>
                    <a:pt x="387298" y="301494"/>
                    <a:pt x="395170" y="280240"/>
                  </a:cubicBezTo>
                  <a:cubicBezTo>
                    <a:pt x="403829" y="257412"/>
                    <a:pt x="408553" y="233796"/>
                    <a:pt x="409340" y="209393"/>
                  </a:cubicBezTo>
                  <a:lnTo>
                    <a:pt x="409340" y="202308"/>
                  </a:lnTo>
                  <a:cubicBezTo>
                    <a:pt x="406978" y="90527"/>
                    <a:pt x="316451" y="787"/>
                    <a:pt x="204670" y="0"/>
                  </a:cubicBezTo>
                  <a:close/>
                  <a:moveTo>
                    <a:pt x="362108" y="208606"/>
                  </a:moveTo>
                  <a:cubicBezTo>
                    <a:pt x="361321" y="227498"/>
                    <a:pt x="357385" y="246391"/>
                    <a:pt x="351087" y="263709"/>
                  </a:cubicBezTo>
                  <a:cubicBezTo>
                    <a:pt x="344790" y="279453"/>
                    <a:pt x="336131" y="294410"/>
                    <a:pt x="324323" y="307005"/>
                  </a:cubicBezTo>
                  <a:cubicBezTo>
                    <a:pt x="306218" y="329046"/>
                    <a:pt x="290474" y="352662"/>
                    <a:pt x="278666" y="377852"/>
                  </a:cubicBezTo>
                  <a:lnTo>
                    <a:pt x="204670" y="377852"/>
                  </a:lnTo>
                  <a:lnTo>
                    <a:pt x="131461" y="377852"/>
                  </a:lnTo>
                  <a:cubicBezTo>
                    <a:pt x="118866" y="352662"/>
                    <a:pt x="103122" y="329046"/>
                    <a:pt x="85804" y="307005"/>
                  </a:cubicBezTo>
                  <a:cubicBezTo>
                    <a:pt x="74783" y="294410"/>
                    <a:pt x="65337" y="279453"/>
                    <a:pt x="59039" y="263709"/>
                  </a:cubicBezTo>
                  <a:cubicBezTo>
                    <a:pt x="51955" y="246391"/>
                    <a:pt x="48806" y="227498"/>
                    <a:pt x="48019" y="208606"/>
                  </a:cubicBezTo>
                  <a:lnTo>
                    <a:pt x="48019" y="202308"/>
                  </a:lnTo>
                  <a:cubicBezTo>
                    <a:pt x="49593" y="116504"/>
                    <a:pt x="119653" y="47232"/>
                    <a:pt x="205457" y="46444"/>
                  </a:cubicBezTo>
                  <a:lnTo>
                    <a:pt x="205457" y="46444"/>
                  </a:lnTo>
                  <a:lnTo>
                    <a:pt x="205457" y="46444"/>
                  </a:lnTo>
                  <a:cubicBezTo>
                    <a:pt x="205457" y="46444"/>
                    <a:pt x="205457" y="46444"/>
                    <a:pt x="205457" y="46444"/>
                  </a:cubicBezTo>
                  <a:cubicBezTo>
                    <a:pt x="205457" y="46444"/>
                    <a:pt x="205457" y="46444"/>
                    <a:pt x="205457" y="46444"/>
                  </a:cubicBezTo>
                  <a:lnTo>
                    <a:pt x="205457" y="46444"/>
                  </a:lnTo>
                  <a:lnTo>
                    <a:pt x="205457" y="46444"/>
                  </a:lnTo>
                  <a:cubicBezTo>
                    <a:pt x="291261" y="47232"/>
                    <a:pt x="361321" y="115717"/>
                    <a:pt x="362895" y="202308"/>
                  </a:cubicBezTo>
                  <a:lnTo>
                    <a:pt x="362895" y="208606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3" name="Graphic 82" descr="Circles with arrows">
            <a:extLst>
              <a:ext uri="{FF2B5EF4-FFF2-40B4-BE49-F238E27FC236}">
                <a16:creationId xmlns:a16="http://schemas.microsoft.com/office/drawing/2014/main" id="{D7726C77-0534-512D-7C66-99F9358F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4706" y="2972873"/>
            <a:ext cx="484544" cy="484544"/>
          </a:xfrm>
          <a:prstGeom prst="rect">
            <a:avLst/>
          </a:prstGeom>
        </p:spPr>
      </p:pic>
      <p:pic>
        <p:nvPicPr>
          <p:cNvPr id="174" name="Graphic 83">
            <a:extLst>
              <a:ext uri="{FF2B5EF4-FFF2-40B4-BE49-F238E27FC236}">
                <a16:creationId xmlns:a16="http://schemas.microsoft.com/office/drawing/2014/main" id="{E024B686-D5F7-FA56-253D-602A78F23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2710" y="2747596"/>
            <a:ext cx="1044107" cy="696071"/>
          </a:xfrm>
          <a:prstGeom prst="rect">
            <a:avLst/>
          </a:prstGeom>
        </p:spPr>
      </p:pic>
      <p:pic>
        <p:nvPicPr>
          <p:cNvPr id="175" name="Graphic 84">
            <a:extLst>
              <a:ext uri="{FF2B5EF4-FFF2-40B4-BE49-F238E27FC236}">
                <a16:creationId xmlns:a16="http://schemas.microsoft.com/office/drawing/2014/main" id="{247A5808-8F05-D6E1-1780-F0B730311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4618" y="2309288"/>
            <a:ext cx="919882" cy="919882"/>
          </a:xfrm>
          <a:prstGeom prst="rect">
            <a:avLst/>
          </a:prstGeom>
        </p:spPr>
      </p:pic>
      <p:sp>
        <p:nvSpPr>
          <p:cNvPr id="176" name="TextBox 85">
            <a:extLst>
              <a:ext uri="{FF2B5EF4-FFF2-40B4-BE49-F238E27FC236}">
                <a16:creationId xmlns:a16="http://schemas.microsoft.com/office/drawing/2014/main" id="{2ABD0653-CA91-36D7-466B-510838CC720F}"/>
              </a:ext>
            </a:extLst>
          </p:cNvPr>
          <p:cNvSpPr txBox="1"/>
          <p:nvPr/>
        </p:nvSpPr>
        <p:spPr>
          <a:xfrm>
            <a:off x="1454543" y="2363526"/>
            <a:ext cx="420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177" name="TextBox 86">
            <a:extLst>
              <a:ext uri="{FF2B5EF4-FFF2-40B4-BE49-F238E27FC236}">
                <a16:creationId xmlns:a16="http://schemas.microsoft.com/office/drawing/2014/main" id="{A423C95E-5E80-B894-CA01-B4D7610B986E}"/>
              </a:ext>
            </a:extLst>
          </p:cNvPr>
          <p:cNvSpPr txBox="1"/>
          <p:nvPr/>
        </p:nvSpPr>
        <p:spPr>
          <a:xfrm>
            <a:off x="6423199" y="2363526"/>
            <a:ext cx="55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178" name="TextBox 87">
            <a:extLst>
              <a:ext uri="{FF2B5EF4-FFF2-40B4-BE49-F238E27FC236}">
                <a16:creationId xmlns:a16="http://schemas.microsoft.com/office/drawing/2014/main" id="{F634E894-CE7B-0AD8-2BB5-0645067D1117}"/>
              </a:ext>
            </a:extLst>
          </p:cNvPr>
          <p:cNvSpPr txBox="1"/>
          <p:nvPr/>
        </p:nvSpPr>
        <p:spPr>
          <a:xfrm>
            <a:off x="11259800" y="2357917"/>
            <a:ext cx="529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05</a:t>
            </a:r>
          </a:p>
        </p:txBody>
      </p:sp>
      <p:sp>
        <p:nvSpPr>
          <p:cNvPr id="179" name="TextBox 88">
            <a:extLst>
              <a:ext uri="{FF2B5EF4-FFF2-40B4-BE49-F238E27FC236}">
                <a16:creationId xmlns:a16="http://schemas.microsoft.com/office/drawing/2014/main" id="{E0EA3E0E-962F-E670-F54B-F3B090AE1BA3}"/>
              </a:ext>
            </a:extLst>
          </p:cNvPr>
          <p:cNvSpPr txBox="1"/>
          <p:nvPr/>
        </p:nvSpPr>
        <p:spPr>
          <a:xfrm>
            <a:off x="3881862" y="3217555"/>
            <a:ext cx="49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180" name="TextBox 89">
            <a:extLst>
              <a:ext uri="{FF2B5EF4-FFF2-40B4-BE49-F238E27FC236}">
                <a16:creationId xmlns:a16="http://schemas.microsoft.com/office/drawing/2014/main" id="{B09436A2-1411-D5F3-0CF7-09DE7E69F70C}"/>
              </a:ext>
            </a:extLst>
          </p:cNvPr>
          <p:cNvSpPr txBox="1"/>
          <p:nvPr/>
        </p:nvSpPr>
        <p:spPr>
          <a:xfrm>
            <a:off x="8702926" y="3217555"/>
            <a:ext cx="517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181" name="Group 90">
            <a:extLst>
              <a:ext uri="{FF2B5EF4-FFF2-40B4-BE49-F238E27FC236}">
                <a16:creationId xmlns:a16="http://schemas.microsoft.com/office/drawing/2014/main" id="{3245ECA4-1E63-A1C2-BCA9-E1EACA171BA6}"/>
              </a:ext>
            </a:extLst>
          </p:cNvPr>
          <p:cNvGrpSpPr/>
          <p:nvPr/>
        </p:nvGrpSpPr>
        <p:grpSpPr>
          <a:xfrm>
            <a:off x="2304555" y="3786909"/>
            <a:ext cx="2387397" cy="1790069"/>
            <a:chOff x="1413186" y="3768720"/>
            <a:chExt cx="1813078" cy="1790069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6370B20-167D-3B2F-2375-655E355C5BE5}"/>
                </a:ext>
              </a:extLst>
            </p:cNvPr>
            <p:cNvSpPr/>
            <p:nvPr/>
          </p:nvSpPr>
          <p:spPr>
            <a:xfrm>
              <a:off x="1625485" y="3768720"/>
              <a:ext cx="15600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i="0" dirty="0">
                  <a:solidFill>
                    <a:srgbClr val="F15D28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Variables </a:t>
              </a:r>
            </a:p>
            <a:p>
              <a:pPr algn="ctr"/>
              <a:r>
                <a:rPr lang="fr-FR" sz="1600" b="1" i="0" dirty="0">
                  <a:solidFill>
                    <a:srgbClr val="F15D28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redondantes</a:t>
              </a:r>
              <a:endParaRPr lang="fr-FR" sz="1600" dirty="0">
                <a:solidFill>
                  <a:srgbClr val="F15D28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7B26D1B-2979-E481-1D4F-D6E52872BE80}"/>
                </a:ext>
              </a:extLst>
            </p:cNvPr>
            <p:cNvSpPr/>
            <p:nvPr/>
          </p:nvSpPr>
          <p:spPr>
            <a:xfrm>
              <a:off x="1413186" y="4389238"/>
              <a:ext cx="18130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1" i="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Suppression des variables redondantes, des NaN et imputation.</a:t>
              </a:r>
              <a:endParaRPr lang="fr-FR" sz="1400" b="1" dirty="0">
                <a:solidFill>
                  <a:schemeClr val="bg1"/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84" name="Group 93">
            <a:extLst>
              <a:ext uri="{FF2B5EF4-FFF2-40B4-BE49-F238E27FC236}">
                <a16:creationId xmlns:a16="http://schemas.microsoft.com/office/drawing/2014/main" id="{D0F69D12-0F8C-28A6-14F9-6EB566FB4BF4}"/>
              </a:ext>
            </a:extLst>
          </p:cNvPr>
          <p:cNvGrpSpPr/>
          <p:nvPr/>
        </p:nvGrpSpPr>
        <p:grpSpPr>
          <a:xfrm>
            <a:off x="5079204" y="3951080"/>
            <a:ext cx="1813078" cy="1120801"/>
            <a:chOff x="1409817" y="3951080"/>
            <a:chExt cx="1813078" cy="1120801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9CD4C77-5131-4E37-72DB-D1E6A07D8304}"/>
                </a:ext>
              </a:extLst>
            </p:cNvPr>
            <p:cNvSpPr/>
            <p:nvPr/>
          </p:nvSpPr>
          <p:spPr>
            <a:xfrm>
              <a:off x="1674414" y="3951080"/>
              <a:ext cx="13548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i="0" dirty="0">
                  <a:solidFill>
                    <a:srgbClr val="8E5DB4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Valeurs </a:t>
              </a:r>
            </a:p>
            <a:p>
              <a:pPr algn="ctr"/>
              <a:r>
                <a:rPr lang="fr-FR" sz="1600" b="1" i="0" dirty="0">
                  <a:solidFill>
                    <a:srgbClr val="8E5DB4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aberrantes</a:t>
              </a:r>
              <a:endParaRPr lang="fr-FR" sz="1600" dirty="0">
                <a:solidFill>
                  <a:srgbClr val="8E5DB4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A775A8F-B673-2A39-8D05-F8DA0AC40DB7}"/>
                </a:ext>
              </a:extLst>
            </p:cNvPr>
            <p:cNvSpPr/>
            <p:nvPr/>
          </p:nvSpPr>
          <p:spPr>
            <a:xfrm>
              <a:off x="1409817" y="4548661"/>
              <a:ext cx="18130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b="1" i="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Imputation 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  <a:latin typeface="Montserrat" panose="00000500000000000000" pitchFamily="50" charset="0"/>
                  <a:ea typeface="Roboto Light" panose="02000000000000000000" pitchFamily="2" charset="0"/>
                </a:rPr>
                <a:t>Suppression ;</a:t>
              </a:r>
            </a:p>
          </p:txBody>
        </p:sp>
      </p:grpSp>
      <p:grpSp>
        <p:nvGrpSpPr>
          <p:cNvPr id="187" name="Group 96">
            <a:extLst>
              <a:ext uri="{FF2B5EF4-FFF2-40B4-BE49-F238E27FC236}">
                <a16:creationId xmlns:a16="http://schemas.microsoft.com/office/drawing/2014/main" id="{43464E9A-85E8-3C2C-5187-7BD82E42E9EB}"/>
              </a:ext>
            </a:extLst>
          </p:cNvPr>
          <p:cNvGrpSpPr/>
          <p:nvPr/>
        </p:nvGrpSpPr>
        <p:grpSpPr>
          <a:xfrm>
            <a:off x="7147648" y="3939264"/>
            <a:ext cx="2387396" cy="1240339"/>
            <a:chOff x="1188985" y="3939264"/>
            <a:chExt cx="2387396" cy="1240339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E1F4040-66D9-4CD0-DDFC-BF569FF69149}"/>
                </a:ext>
              </a:extLst>
            </p:cNvPr>
            <p:cNvSpPr/>
            <p:nvPr/>
          </p:nvSpPr>
          <p:spPr>
            <a:xfrm>
              <a:off x="1622699" y="3939264"/>
              <a:ext cx="15199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b="1" i="0" dirty="0">
                  <a:solidFill>
                    <a:srgbClr val="2890AB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Conformités</a:t>
              </a:r>
              <a:endParaRPr lang="fr-FR" sz="1600" dirty="0">
                <a:solidFill>
                  <a:srgbClr val="2890AB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63AAF37-B3D7-7BA3-728E-81F65DCDEABB}"/>
                </a:ext>
              </a:extLst>
            </p:cNvPr>
            <p:cNvSpPr/>
            <p:nvPr/>
          </p:nvSpPr>
          <p:spPr>
            <a:xfrm>
              <a:off x="1188985" y="4440939"/>
              <a:ext cx="238739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1" i="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Suppression des valeurs non conformes aux exigences</a:t>
              </a:r>
              <a:endParaRPr lang="en-US" sz="1400" b="1" dirty="0">
                <a:solidFill>
                  <a:schemeClr val="bg1"/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90" name="Group 99">
            <a:extLst>
              <a:ext uri="{FF2B5EF4-FFF2-40B4-BE49-F238E27FC236}">
                <a16:creationId xmlns:a16="http://schemas.microsoft.com/office/drawing/2014/main" id="{7C9AAC97-6421-EAE2-3A84-4D4387A117A7}"/>
              </a:ext>
            </a:extLst>
          </p:cNvPr>
          <p:cNvGrpSpPr/>
          <p:nvPr/>
        </p:nvGrpSpPr>
        <p:grpSpPr>
          <a:xfrm>
            <a:off x="9909811" y="4045530"/>
            <a:ext cx="1813078" cy="862661"/>
            <a:chOff x="1363262" y="4045530"/>
            <a:chExt cx="1813078" cy="862661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61ACB63-E15F-B553-9CDB-7DE55F82D74D}"/>
                </a:ext>
              </a:extLst>
            </p:cNvPr>
            <p:cNvSpPr/>
            <p:nvPr/>
          </p:nvSpPr>
          <p:spPr>
            <a:xfrm>
              <a:off x="1457837" y="4045530"/>
              <a:ext cx="16578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b="1" i="0" dirty="0">
                  <a:solidFill>
                    <a:srgbClr val="3DBEC9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Variables non</a:t>
              </a:r>
            </a:p>
            <a:p>
              <a:pPr algn="ctr"/>
              <a:r>
                <a:rPr lang="fr-FR" sz="1600" b="1" dirty="0">
                  <a:solidFill>
                    <a:srgbClr val="3DBEC9"/>
                  </a:solidFill>
                  <a:latin typeface="Montserrat" panose="00000500000000000000" pitchFamily="50" charset="0"/>
                  <a:ea typeface="Roboto" pitchFamily="2" charset="0"/>
                </a:rPr>
                <a:t>pertinentes</a:t>
              </a:r>
              <a:endParaRPr lang="fr-FR" sz="1600" dirty="0">
                <a:solidFill>
                  <a:srgbClr val="3DBEC9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44C68E8-8077-5506-29C2-CDFC82ED5E2B}"/>
                </a:ext>
              </a:extLst>
            </p:cNvPr>
            <p:cNvSpPr/>
            <p:nvPr/>
          </p:nvSpPr>
          <p:spPr>
            <a:xfrm>
              <a:off x="1363262" y="4600414"/>
              <a:ext cx="18130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Suppression</a:t>
              </a:r>
              <a:endParaRPr lang="en-US" sz="1400" b="1" dirty="0">
                <a:solidFill>
                  <a:schemeClr val="bg1"/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2" name="Group 52">
            <a:extLst>
              <a:ext uri="{FF2B5EF4-FFF2-40B4-BE49-F238E27FC236}">
                <a16:creationId xmlns:a16="http://schemas.microsoft.com/office/drawing/2014/main" id="{ECE126CA-CEE0-30D6-6CC7-18BE404ECC46}"/>
              </a:ext>
            </a:extLst>
          </p:cNvPr>
          <p:cNvGrpSpPr/>
          <p:nvPr/>
        </p:nvGrpSpPr>
        <p:grpSpPr>
          <a:xfrm>
            <a:off x="4739186" y="96779"/>
            <a:ext cx="2754884" cy="561612"/>
            <a:chOff x="2113614" y="1697563"/>
            <a:chExt cx="1858780" cy="895505"/>
          </a:xfrm>
        </p:grpSpPr>
        <p:sp>
          <p:nvSpPr>
            <p:cNvPr id="23" name="Rectangle: Rounded Corners 17">
              <a:extLst>
                <a:ext uri="{FF2B5EF4-FFF2-40B4-BE49-F238E27FC236}">
                  <a16:creationId xmlns:a16="http://schemas.microsoft.com/office/drawing/2014/main" id="{53EC7F61-4A46-1E7C-84BA-8E36349A26DD}"/>
                </a:ext>
              </a:extLst>
            </p:cNvPr>
            <p:cNvSpPr/>
            <p:nvPr/>
          </p:nvSpPr>
          <p:spPr>
            <a:xfrm>
              <a:off x="2113614" y="1697563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0066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611B2406-AEE1-1A32-FB87-94E5629B2EDE}"/>
                </a:ext>
              </a:extLst>
            </p:cNvPr>
            <p:cNvSpPr txBox="1"/>
            <p:nvPr/>
          </p:nvSpPr>
          <p:spPr>
            <a:xfrm>
              <a:off x="2141153" y="1914482"/>
              <a:ext cx="1803702" cy="58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a) Nettoyage des données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57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13333" fill="hold" nodeType="afterEffect" p14:presetBounceEnd="2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11" dur="7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12" dur="7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13333" fill="hold" nodeType="withEffect" p14:presetBounceEnd="26667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28" dur="75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29" dur="75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13333" fill="hold" nodeType="withEffect" p14:presetBounceEnd="26667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45" dur="7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46" dur="7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accel="13333" fill="hold" nodeType="withEffect" p14:presetBounceEnd="26667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62" dur="7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63" dur="7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2" presetClass="entr" presetSubtype="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accel="13333" fill="hold" nodeType="withEffect" p14:presetBounceEnd="26667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79" dur="75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80" dur="75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42" presetClass="entr" presetSubtype="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75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6" grpId="0"/>
          <p:bldP spid="177" grpId="0"/>
          <p:bldP spid="178" grpId="0"/>
          <p:bldP spid="179" grpId="0"/>
          <p:bldP spid="1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1333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13333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13333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accel="13333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2" presetClass="entr" presetSubtype="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accel="13333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42" presetClass="entr" presetSubtype="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75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6" grpId="0"/>
          <p:bldP spid="177" grpId="0"/>
          <p:bldP spid="178" grpId="0"/>
          <p:bldP spid="179" grpId="0"/>
          <p:bldP spid="18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51F9A330-1ED3-C7DA-8962-A195FCCCB351}"/>
              </a:ext>
            </a:extLst>
          </p:cNvPr>
          <p:cNvSpPr/>
          <p:nvPr/>
        </p:nvSpPr>
        <p:spPr>
          <a:xfrm>
            <a:off x="0" y="-210"/>
            <a:ext cx="12192000" cy="6853007"/>
          </a:xfrm>
          <a:prstGeom prst="rect">
            <a:avLst/>
          </a:prstGeom>
          <a:gradFill flip="none" rotWithShape="1">
            <a:gsLst>
              <a:gs pos="52000">
                <a:srgbClr val="262626">
                  <a:alpha val="48000"/>
                </a:srgbClr>
              </a:gs>
              <a:gs pos="95000">
                <a:srgbClr val="002060">
                  <a:alpha val="50000"/>
                </a:srgbClr>
              </a:gs>
              <a:gs pos="9000">
                <a:srgbClr val="E03A4E"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0">
            <a:extLst>
              <a:ext uri="{FF2B5EF4-FFF2-40B4-BE49-F238E27FC236}">
                <a16:creationId xmlns:a16="http://schemas.microsoft.com/office/drawing/2014/main" id="{B2BD360C-1636-A9B1-EF59-F9974EE06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20" b="14820"/>
          <a:stretch/>
        </p:blipFill>
        <p:spPr>
          <a:xfrm>
            <a:off x="0" y="-1"/>
            <a:ext cx="12192000" cy="6853008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C097724C-C414-20B1-549E-3269D77CAA20}"/>
              </a:ext>
            </a:extLst>
          </p:cNvPr>
          <p:cNvSpPr/>
          <p:nvPr/>
        </p:nvSpPr>
        <p:spPr>
          <a:xfrm>
            <a:off x="129924" y="1134469"/>
            <a:ext cx="7599653" cy="4271693"/>
          </a:xfrm>
          <a:prstGeom prst="rect">
            <a:avLst/>
          </a:prstGeom>
          <a:solidFill>
            <a:schemeClr val="tx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31FF004-4D8F-20D0-8CF3-37FCD68EB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84" y="3226306"/>
            <a:ext cx="6821320" cy="362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2C3D3B9-31A2-03D6-CA58-11AF423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105" y="881137"/>
            <a:ext cx="6272683" cy="42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10B0787-A143-6140-ED74-D4900DD6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/>
          <a:stretch/>
        </p:blipFill>
        <p:spPr bwMode="auto">
          <a:xfrm>
            <a:off x="2578813" y="-39238"/>
            <a:ext cx="3516824" cy="687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7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77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Group 52">
            <a:extLst>
              <a:ext uri="{FF2B5EF4-FFF2-40B4-BE49-F238E27FC236}">
                <a16:creationId xmlns:a16="http://schemas.microsoft.com/office/drawing/2014/main" id="{ECE126CA-CEE0-30D6-6CC7-18BE404ECC46}"/>
              </a:ext>
            </a:extLst>
          </p:cNvPr>
          <p:cNvGrpSpPr/>
          <p:nvPr/>
        </p:nvGrpSpPr>
        <p:grpSpPr>
          <a:xfrm>
            <a:off x="184489" y="185284"/>
            <a:ext cx="2754884" cy="561612"/>
            <a:chOff x="2113614" y="1697563"/>
            <a:chExt cx="1858780" cy="895505"/>
          </a:xfrm>
        </p:grpSpPr>
        <p:sp>
          <p:nvSpPr>
            <p:cNvPr id="23" name="Rectangle: Rounded Corners 17">
              <a:extLst>
                <a:ext uri="{FF2B5EF4-FFF2-40B4-BE49-F238E27FC236}">
                  <a16:creationId xmlns:a16="http://schemas.microsoft.com/office/drawing/2014/main" id="{53EC7F61-4A46-1E7C-84BA-8E36349A26DD}"/>
                </a:ext>
              </a:extLst>
            </p:cNvPr>
            <p:cNvSpPr/>
            <p:nvPr/>
          </p:nvSpPr>
          <p:spPr>
            <a:xfrm>
              <a:off x="2113614" y="1697563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0066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611B2406-AEE1-1A32-FB87-94E5629B2EDE}"/>
                </a:ext>
              </a:extLst>
            </p:cNvPr>
            <p:cNvSpPr txBox="1"/>
            <p:nvPr/>
          </p:nvSpPr>
          <p:spPr>
            <a:xfrm>
              <a:off x="2141153" y="1850861"/>
              <a:ext cx="1803702" cy="58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dirty="0">
                  <a:solidFill>
                    <a:prstClr val="white"/>
                  </a:solidFill>
                  <a:latin typeface="SansSerif" panose="00000400000000000000" pitchFamily="2" charset="2"/>
                </a:rPr>
                <a:t>b</a:t>
              </a:r>
              <a:r>
                <a:rPr kumimoji="0" lang="fr-FR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) analyse des données</a:t>
              </a:r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2C9C6D06-FC86-056E-5E11-AC38F33C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874" y="1599744"/>
            <a:ext cx="5498837" cy="497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DA4C63-1C22-9084-BF19-2D918271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40" y="1404176"/>
            <a:ext cx="10964918" cy="400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2E43459-ED6C-0C8A-DFC3-418E4DD23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6" y="1654232"/>
            <a:ext cx="12006027" cy="45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434DCE0-033B-5014-3A06-DA7CB30B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47" y="2151072"/>
            <a:ext cx="10609504" cy="400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23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3A6F5-C7F3-ECDA-C86F-A4B58E4EB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77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Group 52">
            <a:extLst>
              <a:ext uri="{FF2B5EF4-FFF2-40B4-BE49-F238E27FC236}">
                <a16:creationId xmlns:a16="http://schemas.microsoft.com/office/drawing/2014/main" id="{ECE126CA-CEE0-30D6-6CC7-18BE404ECC46}"/>
              </a:ext>
            </a:extLst>
          </p:cNvPr>
          <p:cNvGrpSpPr/>
          <p:nvPr/>
        </p:nvGrpSpPr>
        <p:grpSpPr>
          <a:xfrm>
            <a:off x="184489" y="185284"/>
            <a:ext cx="2754884" cy="561612"/>
            <a:chOff x="2113614" y="1697563"/>
            <a:chExt cx="1858780" cy="895505"/>
          </a:xfrm>
        </p:grpSpPr>
        <p:sp>
          <p:nvSpPr>
            <p:cNvPr id="23" name="Rectangle: Rounded Corners 17">
              <a:extLst>
                <a:ext uri="{FF2B5EF4-FFF2-40B4-BE49-F238E27FC236}">
                  <a16:creationId xmlns:a16="http://schemas.microsoft.com/office/drawing/2014/main" id="{53EC7F61-4A46-1E7C-84BA-8E36349A26DD}"/>
                </a:ext>
              </a:extLst>
            </p:cNvPr>
            <p:cNvSpPr/>
            <p:nvPr/>
          </p:nvSpPr>
          <p:spPr>
            <a:xfrm>
              <a:off x="2113614" y="1697563"/>
              <a:ext cx="1858780" cy="895505"/>
            </a:xfrm>
            <a:prstGeom prst="roundRect">
              <a:avLst>
                <a:gd name="adj" fmla="val 41068"/>
              </a:avLst>
            </a:prstGeom>
            <a:solidFill>
              <a:srgbClr val="FF0066">
                <a:alpha val="60000"/>
              </a:srgbClr>
            </a:solidFill>
            <a:ln w="57150">
              <a:solidFill>
                <a:schemeClr val="bg1"/>
              </a:solidFill>
            </a:ln>
            <a:effectLst>
              <a:outerShdw blurRad="2159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611B2406-AEE1-1A32-FB87-94E5629B2EDE}"/>
                </a:ext>
              </a:extLst>
            </p:cNvPr>
            <p:cNvSpPr txBox="1"/>
            <p:nvPr/>
          </p:nvSpPr>
          <p:spPr>
            <a:xfrm>
              <a:off x="2141153" y="1850861"/>
              <a:ext cx="1803702" cy="58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dirty="0">
                  <a:solidFill>
                    <a:prstClr val="white"/>
                  </a:solidFill>
                  <a:latin typeface="SansSerif" panose="00000400000000000000" pitchFamily="2" charset="2"/>
                </a:rPr>
                <a:t>b</a:t>
              </a:r>
              <a:r>
                <a:rPr kumimoji="0" lang="fr-FR" b="1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nsSerif" panose="00000400000000000000" pitchFamily="2" charset="2"/>
                  <a:ea typeface="+mn-ea"/>
                  <a:cs typeface="+mn-cs"/>
                </a:rPr>
                <a:t>) analyse des données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593A18-A019-669A-B0FA-5B6617546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5" y="1434289"/>
            <a:ext cx="11876801" cy="377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4D9E461-7685-F1DC-1A83-9BDA4ECC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7" y="1294820"/>
            <a:ext cx="10754345" cy="50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884F236-245F-38B5-836C-DC83933B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87" y="1098885"/>
            <a:ext cx="9925281" cy="46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0D122B5-9D89-6A7D-656D-7B8256CEC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 r="49262"/>
          <a:stretch/>
        </p:blipFill>
        <p:spPr bwMode="auto">
          <a:xfrm>
            <a:off x="464146" y="1462771"/>
            <a:ext cx="5519148" cy="470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ADADC669-6732-7E5A-5C93-06B723D8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r="49571"/>
          <a:stretch/>
        </p:blipFill>
        <p:spPr bwMode="auto">
          <a:xfrm>
            <a:off x="6396133" y="1465914"/>
            <a:ext cx="5519148" cy="474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45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572</Words>
  <Application>Microsoft Office PowerPoint</Application>
  <PresentationFormat>Grand écran</PresentationFormat>
  <Paragraphs>143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Montserrat</vt:lpstr>
      <vt:lpstr>OpenSans-Light</vt:lpstr>
      <vt:lpstr>OpenSans-Regular</vt:lpstr>
      <vt:lpstr>OpenSauceOne-Bold</vt:lpstr>
      <vt:lpstr>Oswald</vt:lpstr>
      <vt:lpstr>Poppins</vt:lpstr>
      <vt:lpstr>Roboto</vt:lpstr>
      <vt:lpstr>SansSerif</vt:lpstr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 Rizla</dc:creator>
  <cp:lastModifiedBy>alain kenfack</cp:lastModifiedBy>
  <cp:revision>16</cp:revision>
  <dcterms:created xsi:type="dcterms:W3CDTF">2022-04-30T17:19:48Z</dcterms:created>
  <dcterms:modified xsi:type="dcterms:W3CDTF">2023-05-22T14:49:48Z</dcterms:modified>
</cp:coreProperties>
</file>